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6E114-7BE3-4E53-BFB0-69C93CF039F0}" v="366" dt="2022-12-04T14:06:11.440"/>
    <p1510:client id="{B850BD59-D29D-4EE0-98F9-5BF19BF733FB}" v="1614" dt="2022-12-03T21:07:57.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6963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21030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0239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784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961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3221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9618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0184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71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385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409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8820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21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4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39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72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7563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23245-70C6-FC9F-2DF0-D4FBB7333A38}"/>
              </a:ext>
            </a:extLst>
          </p:cNvPr>
          <p:cNvSpPr txBox="1"/>
          <p:nvPr/>
        </p:nvSpPr>
        <p:spPr>
          <a:xfrm>
            <a:off x="1817272" y="638712"/>
            <a:ext cx="89498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Times New Roman"/>
                <a:ea typeface="+mn-lt"/>
                <a:cs typeface="+mn-lt"/>
              </a:rPr>
              <a:t>PREDICTION OF STUDENT PERFORMANCE IN UNIVERSITY ADMISSION SYSTEM </a:t>
            </a:r>
            <a:endParaRPr lang="en-US" sz="3200" b="1">
              <a:latin typeface="Times New Roman"/>
              <a:cs typeface="Times New Roman"/>
            </a:endParaRPr>
          </a:p>
        </p:txBody>
      </p:sp>
      <p:sp>
        <p:nvSpPr>
          <p:cNvPr id="3" name="TextBox 2">
            <a:extLst>
              <a:ext uri="{FF2B5EF4-FFF2-40B4-BE49-F238E27FC236}">
                <a16:creationId xmlns:a16="http://schemas.microsoft.com/office/drawing/2014/main" id="{0DD70831-0490-7928-5DCD-FB9BC30A665B}"/>
              </a:ext>
            </a:extLst>
          </p:cNvPr>
          <p:cNvSpPr txBox="1"/>
          <p:nvPr/>
        </p:nvSpPr>
        <p:spPr>
          <a:xfrm>
            <a:off x="5732587" y="4275993"/>
            <a:ext cx="613629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Group 23</a:t>
            </a:r>
          </a:p>
          <a:p>
            <a:pPr algn="ctr"/>
            <a:r>
              <a:rPr lang="en-US" sz="2400" b="1" dirty="0">
                <a:latin typeface="Times New Roman"/>
                <a:cs typeface="Times New Roman"/>
              </a:rPr>
              <a:t>TANMAI CHIGILISETTY (</a:t>
            </a:r>
            <a:r>
              <a:rPr lang="en-US" sz="2400" b="1" dirty="0">
                <a:latin typeface="Times New Roman"/>
                <a:ea typeface="+mn-lt"/>
                <a:cs typeface="+mn-lt"/>
              </a:rPr>
              <a:t>811243004)</a:t>
            </a:r>
          </a:p>
          <a:p>
            <a:pPr algn="ctr"/>
            <a:r>
              <a:rPr lang="en-US" sz="2400" b="1" dirty="0">
                <a:latin typeface="Times New Roman"/>
                <a:cs typeface="Times New Roman"/>
              </a:rPr>
              <a:t>ANKITH REDDY MORA (</a:t>
            </a:r>
            <a:r>
              <a:rPr lang="en-US" sz="2400" b="1" dirty="0">
                <a:latin typeface="Times New Roman"/>
                <a:ea typeface="+mn-lt"/>
                <a:cs typeface="+mn-lt"/>
              </a:rPr>
              <a:t>811234029)</a:t>
            </a:r>
          </a:p>
          <a:p>
            <a:pPr algn="ctr"/>
            <a:r>
              <a:rPr lang="en-US" sz="2400" b="1" dirty="0">
                <a:latin typeface="Times New Roman"/>
                <a:cs typeface="Times New Roman"/>
              </a:rPr>
              <a:t>SAI VAMSI DUDIGAM (</a:t>
            </a:r>
            <a:r>
              <a:rPr lang="en-US" sz="2400" b="1" dirty="0">
                <a:latin typeface="Times New Roman"/>
                <a:ea typeface="+mn-lt"/>
                <a:cs typeface="+mn-lt"/>
              </a:rPr>
              <a:t>811226902)</a:t>
            </a:r>
          </a:p>
          <a:p>
            <a:pPr algn="ctr"/>
            <a:r>
              <a:rPr lang="en-US" sz="2400" b="1" dirty="0">
                <a:latin typeface="Times New Roman"/>
                <a:ea typeface="+mn-lt"/>
                <a:cs typeface="+mn-lt"/>
              </a:rPr>
              <a:t>DURGA TEJASWI GUNNALA (811241484)</a:t>
            </a:r>
          </a:p>
        </p:txBody>
      </p:sp>
      <p:pic>
        <p:nvPicPr>
          <p:cNvPr id="9" name="Audio 8">
            <a:hlinkClick r:id="" action="ppaction://media"/>
            <a:extLst>
              <a:ext uri="{FF2B5EF4-FFF2-40B4-BE49-F238E27FC236}">
                <a16:creationId xmlns:a16="http://schemas.microsoft.com/office/drawing/2014/main" id="{115ECB10-AEDE-4A65-B858-2825F88950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26397090"/>
      </p:ext>
    </p:extLst>
  </p:cSld>
  <p:clrMapOvr>
    <a:masterClrMapping/>
  </p:clrMapOvr>
  <mc:AlternateContent xmlns:mc="http://schemas.openxmlformats.org/markup-compatibility/2006">
    <mc:Choice xmlns:p14="http://schemas.microsoft.com/office/powerpoint/2010/main" Requires="p14">
      <p:transition spd="slow" p14:dur="2000" advTm="9220"/>
    </mc:Choice>
    <mc:Fallback>
      <p:transition spd="slow" advTm="9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6FDAE9-D014-B3F2-D9D7-F060191543D8}"/>
              </a:ext>
            </a:extLst>
          </p:cNvPr>
          <p:cNvPicPr>
            <a:picLocks noChangeAspect="1"/>
          </p:cNvPicPr>
          <p:nvPr/>
        </p:nvPicPr>
        <p:blipFill>
          <a:blip r:embed="rId4"/>
          <a:stretch>
            <a:fillRect/>
          </a:stretch>
        </p:blipFill>
        <p:spPr>
          <a:xfrm>
            <a:off x="4021016" y="1494693"/>
            <a:ext cx="5005754" cy="5017477"/>
          </a:xfrm>
          <a:prstGeom prst="rect">
            <a:avLst/>
          </a:prstGeom>
        </p:spPr>
      </p:pic>
      <p:sp>
        <p:nvSpPr>
          <p:cNvPr id="3" name="TextBox 2">
            <a:extLst>
              <a:ext uri="{FF2B5EF4-FFF2-40B4-BE49-F238E27FC236}">
                <a16:creationId xmlns:a16="http://schemas.microsoft.com/office/drawing/2014/main" id="{F59AC0AA-D9DB-8FD2-F20B-DC711882CB59}"/>
              </a:ext>
            </a:extLst>
          </p:cNvPr>
          <p:cNvSpPr txBox="1"/>
          <p:nvPr/>
        </p:nvSpPr>
        <p:spPr>
          <a:xfrm>
            <a:off x="1685191" y="759069"/>
            <a:ext cx="76016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ARCHITECTURAL REPRESENTATION</a:t>
            </a:r>
          </a:p>
        </p:txBody>
      </p:sp>
      <p:pic>
        <p:nvPicPr>
          <p:cNvPr id="4" name="Audio 3">
            <a:hlinkClick r:id="" action="ppaction://media"/>
            <a:extLst>
              <a:ext uri="{FF2B5EF4-FFF2-40B4-BE49-F238E27FC236}">
                <a16:creationId xmlns:a16="http://schemas.microsoft.com/office/drawing/2014/main" id="{DD96FB82-5B62-4C86-8BB0-C471A1CB38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85318353"/>
      </p:ext>
    </p:extLst>
  </p:cSld>
  <p:clrMapOvr>
    <a:masterClrMapping/>
  </p:clrMapOvr>
  <mc:AlternateContent xmlns:mc="http://schemas.openxmlformats.org/markup-compatibility/2006">
    <mc:Choice xmlns:p14="http://schemas.microsoft.com/office/powerpoint/2010/main" Requires="p14">
      <p:transition spd="slow" p14:dur="2000" advTm="26936"/>
    </mc:Choice>
    <mc:Fallback>
      <p:transition spd="slow" advTm="26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E431A-0197-F567-7D45-18CD54836A7E}"/>
              </a:ext>
            </a:extLst>
          </p:cNvPr>
          <p:cNvSpPr txBox="1"/>
          <p:nvPr/>
        </p:nvSpPr>
        <p:spPr>
          <a:xfrm>
            <a:off x="1781908" y="633046"/>
            <a:ext cx="34348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UML DIAGRAM</a:t>
            </a:r>
          </a:p>
        </p:txBody>
      </p:sp>
      <p:sp>
        <p:nvSpPr>
          <p:cNvPr id="3" name="TextBox 2">
            <a:extLst>
              <a:ext uri="{FF2B5EF4-FFF2-40B4-BE49-F238E27FC236}">
                <a16:creationId xmlns:a16="http://schemas.microsoft.com/office/drawing/2014/main" id="{72AEFD36-1B4E-9876-842C-6DCA18E3DC72}"/>
              </a:ext>
            </a:extLst>
          </p:cNvPr>
          <p:cNvSpPr txBox="1"/>
          <p:nvPr/>
        </p:nvSpPr>
        <p:spPr>
          <a:xfrm>
            <a:off x="1781908" y="1301262"/>
            <a:ext cx="855784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Calibri"/>
              </a:rPr>
              <a:t>A Unified Modeling Language is a diagram with the purpose of visually representing a system along with its main actors, roles, actions, artifacts or classes, in order to better understand, alter, maintain, or document information about the system</a:t>
            </a:r>
          </a:p>
        </p:txBody>
      </p:sp>
      <p:sp>
        <p:nvSpPr>
          <p:cNvPr id="4" name="TextBox 3">
            <a:extLst>
              <a:ext uri="{FF2B5EF4-FFF2-40B4-BE49-F238E27FC236}">
                <a16:creationId xmlns:a16="http://schemas.microsoft.com/office/drawing/2014/main" id="{09503946-347A-8BDE-EBA4-3A8D5C0420AB}"/>
              </a:ext>
            </a:extLst>
          </p:cNvPr>
          <p:cNvSpPr txBox="1"/>
          <p:nvPr/>
        </p:nvSpPr>
        <p:spPr>
          <a:xfrm>
            <a:off x="1781908" y="2942493"/>
            <a:ext cx="9542584"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Need for UML Diagram</a:t>
            </a:r>
          </a:p>
          <a:p>
            <a:endParaRPr lang="en-IN"/>
          </a:p>
          <a:p>
            <a:r>
              <a:rPr lang="en-US" sz="2400">
                <a:latin typeface="Times New Roman"/>
                <a:cs typeface="Calibri"/>
              </a:rPr>
              <a:t>UML diagrams can be used as a way to visualize a project before it takes place or as documentation for a project afterward. But the overall goal of UML diagrams is to allow teams to visualize how a project is or will be working, and they can be used in any field, not just software engineering.</a:t>
            </a:r>
          </a:p>
        </p:txBody>
      </p:sp>
      <p:pic>
        <p:nvPicPr>
          <p:cNvPr id="5" name="Audio 4">
            <a:hlinkClick r:id="" action="ppaction://media"/>
            <a:extLst>
              <a:ext uri="{FF2B5EF4-FFF2-40B4-BE49-F238E27FC236}">
                <a16:creationId xmlns:a16="http://schemas.microsoft.com/office/drawing/2014/main" id="{6AC35D60-7024-4432-9AAB-AD8E8F68F9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3980271"/>
      </p:ext>
    </p:extLst>
  </p:cSld>
  <p:clrMapOvr>
    <a:masterClrMapping/>
  </p:clrMapOvr>
  <mc:AlternateContent xmlns:mc="http://schemas.openxmlformats.org/markup-compatibility/2006">
    <mc:Choice xmlns:p14="http://schemas.microsoft.com/office/powerpoint/2010/main" Requires="p14">
      <p:transition spd="slow" p14:dur="2000" advTm="41534"/>
    </mc:Choice>
    <mc:Fallback>
      <p:transition spd="slow" advTm="4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8162-8766-266C-1048-E5AF7B37CE6D}"/>
              </a:ext>
            </a:extLst>
          </p:cNvPr>
          <p:cNvSpPr txBox="1"/>
          <p:nvPr/>
        </p:nvSpPr>
        <p:spPr>
          <a:xfrm>
            <a:off x="2004647" y="773724"/>
            <a:ext cx="5685692"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Times New Roman"/>
                <a:cs typeface="Calibri"/>
              </a:rPr>
              <a:t>Types of UML Diagram</a:t>
            </a:r>
          </a:p>
          <a:p>
            <a:endParaRPr lang="en-IN"/>
          </a:p>
          <a:p>
            <a:pPr marL="457200" indent="-457200">
              <a:buFont typeface="Wingdings"/>
              <a:buChar char="§"/>
            </a:pPr>
            <a:r>
              <a:rPr lang="en-US" sz="3200" dirty="0">
                <a:latin typeface="Times New Roman"/>
                <a:cs typeface="Calibri"/>
              </a:rPr>
              <a:t>Use Case Diagram </a:t>
            </a:r>
          </a:p>
          <a:p>
            <a:pPr marL="457200" indent="-457200">
              <a:buFont typeface="Wingdings"/>
              <a:buChar char="§"/>
            </a:pPr>
            <a:r>
              <a:rPr lang="en-US" sz="3200" dirty="0">
                <a:latin typeface="Times New Roman"/>
                <a:cs typeface="Calibri"/>
              </a:rPr>
              <a:t>Class Diagram </a:t>
            </a:r>
          </a:p>
          <a:p>
            <a:pPr marL="457200" indent="-457200">
              <a:buFont typeface="Wingdings"/>
              <a:buChar char="§"/>
            </a:pPr>
            <a:r>
              <a:rPr lang="en-US" sz="3200" dirty="0">
                <a:latin typeface="Times New Roman"/>
                <a:cs typeface="Calibri"/>
              </a:rPr>
              <a:t>Activity Diagram </a:t>
            </a:r>
          </a:p>
          <a:p>
            <a:pPr marL="457200" indent="-457200">
              <a:buFont typeface="Wingdings"/>
              <a:buChar char="§"/>
            </a:pPr>
            <a:r>
              <a:rPr lang="en-US" sz="3200" dirty="0">
                <a:latin typeface="Times New Roman"/>
                <a:cs typeface="Calibri"/>
              </a:rPr>
              <a:t>State Chart Diagram </a:t>
            </a:r>
          </a:p>
          <a:p>
            <a:pPr marL="457200" indent="-457200">
              <a:buFont typeface="Wingdings"/>
              <a:buChar char="§"/>
            </a:pPr>
            <a:r>
              <a:rPr lang="en-US" sz="3200" dirty="0">
                <a:latin typeface="Times New Roman"/>
                <a:cs typeface="Calibri"/>
              </a:rPr>
              <a:t>Sequence Diagram </a:t>
            </a:r>
          </a:p>
        </p:txBody>
      </p:sp>
      <p:pic>
        <p:nvPicPr>
          <p:cNvPr id="3" name="Audio 2">
            <a:hlinkClick r:id="" action="ppaction://media"/>
            <a:extLst>
              <a:ext uri="{FF2B5EF4-FFF2-40B4-BE49-F238E27FC236}">
                <a16:creationId xmlns:a16="http://schemas.microsoft.com/office/drawing/2014/main" id="{7F7FCC4D-7A46-4B9D-A587-31FC9592AE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3901165"/>
      </p:ext>
    </p:extLst>
  </p:cSld>
  <p:clrMapOvr>
    <a:masterClrMapping/>
  </p:clrMapOvr>
  <mc:AlternateContent xmlns:mc="http://schemas.openxmlformats.org/markup-compatibility/2006">
    <mc:Choice xmlns:p14="http://schemas.microsoft.com/office/powerpoint/2010/main" Requires="p14">
      <p:transition spd="slow" p14:dur="2000" advTm="6684"/>
    </mc:Choice>
    <mc:Fallback>
      <p:transition spd="slow" advTm="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63B01-7CC9-2A18-5B6C-EBE76A429067}"/>
              </a:ext>
            </a:extLst>
          </p:cNvPr>
          <p:cNvSpPr txBox="1"/>
          <p:nvPr/>
        </p:nvSpPr>
        <p:spPr>
          <a:xfrm>
            <a:off x="1676400" y="668215"/>
            <a:ext cx="290732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Calibri"/>
              </a:rPr>
              <a:t>USECASE DIAGRAM</a:t>
            </a:r>
          </a:p>
          <a:p>
            <a:pPr algn="just"/>
            <a:r>
              <a:rPr lang="en-US" sz="2400" dirty="0">
                <a:latin typeface="Times New Roman"/>
                <a:cs typeface="Calibri"/>
              </a:rPr>
              <a:t>Use-case diagrams describe the high-level functions and scope of a system. These diagrams also </a:t>
            </a:r>
            <a:r>
              <a:rPr lang="en-US" sz="2400" dirty="0">
                <a:latin typeface="Times New Roman"/>
                <a:cs typeface="Times New Roman"/>
              </a:rPr>
              <a:t>identify the</a:t>
            </a:r>
            <a:r>
              <a:rPr lang="en-US" sz="2400" dirty="0">
                <a:latin typeface="Times New Roman"/>
                <a:cs typeface="Calibri"/>
              </a:rPr>
              <a:t> interactions between the system and its actors.</a:t>
            </a:r>
          </a:p>
        </p:txBody>
      </p:sp>
      <p:pic>
        <p:nvPicPr>
          <p:cNvPr id="3" name="Picture 3">
            <a:extLst>
              <a:ext uri="{FF2B5EF4-FFF2-40B4-BE49-F238E27FC236}">
                <a16:creationId xmlns:a16="http://schemas.microsoft.com/office/drawing/2014/main" id="{792E5D3D-E170-BC1A-AD5D-A8D7D5BD3751}"/>
              </a:ext>
            </a:extLst>
          </p:cNvPr>
          <p:cNvPicPr>
            <a:picLocks noChangeAspect="1"/>
          </p:cNvPicPr>
          <p:nvPr/>
        </p:nvPicPr>
        <p:blipFill>
          <a:blip r:embed="rId4"/>
          <a:stretch>
            <a:fillRect/>
          </a:stretch>
        </p:blipFill>
        <p:spPr>
          <a:xfrm>
            <a:off x="5017477" y="858780"/>
            <a:ext cx="6729046" cy="5140440"/>
          </a:xfrm>
          <a:prstGeom prst="rect">
            <a:avLst/>
          </a:prstGeom>
        </p:spPr>
      </p:pic>
      <p:pic>
        <p:nvPicPr>
          <p:cNvPr id="4" name="Audio 3">
            <a:hlinkClick r:id="" action="ppaction://media"/>
            <a:extLst>
              <a:ext uri="{FF2B5EF4-FFF2-40B4-BE49-F238E27FC236}">
                <a16:creationId xmlns:a16="http://schemas.microsoft.com/office/drawing/2014/main" id="{4B80DA68-6BF5-4257-BAB9-87A65CB6A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29712868"/>
      </p:ext>
    </p:extLst>
  </p:cSld>
  <p:clrMapOvr>
    <a:masterClrMapping/>
  </p:clrMapOvr>
  <mc:AlternateContent xmlns:mc="http://schemas.openxmlformats.org/markup-compatibility/2006">
    <mc:Choice xmlns:p14="http://schemas.microsoft.com/office/powerpoint/2010/main" Requires="p14">
      <p:transition spd="slow" p14:dur="2000" advTm="27398"/>
    </mc:Choice>
    <mc:Fallback>
      <p:transition spd="slow" advTm="27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BF920-7A64-4ACB-68C1-6CBAC3A368E2}"/>
              </a:ext>
            </a:extLst>
          </p:cNvPr>
          <p:cNvSpPr txBox="1"/>
          <p:nvPr/>
        </p:nvSpPr>
        <p:spPr>
          <a:xfrm>
            <a:off x="8698523" y="937846"/>
            <a:ext cx="308316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cs typeface="Calibri"/>
              </a:rPr>
              <a:t>Class diagram is a static diagram. It represents the static view of an application. Class diagram is not only used for visualizing, describing, and documenting different aspects of a system but also for constructing executable code of the software application.</a:t>
            </a:r>
          </a:p>
        </p:txBody>
      </p:sp>
      <p:pic>
        <p:nvPicPr>
          <p:cNvPr id="4" name="Picture 4">
            <a:extLst>
              <a:ext uri="{FF2B5EF4-FFF2-40B4-BE49-F238E27FC236}">
                <a16:creationId xmlns:a16="http://schemas.microsoft.com/office/drawing/2014/main" id="{1DFECB5F-79FB-3FA6-3EBE-732C19BE4510}"/>
              </a:ext>
            </a:extLst>
          </p:cNvPr>
          <p:cNvPicPr>
            <a:picLocks noChangeAspect="1"/>
          </p:cNvPicPr>
          <p:nvPr/>
        </p:nvPicPr>
        <p:blipFill>
          <a:blip r:embed="rId4"/>
          <a:stretch>
            <a:fillRect/>
          </a:stretch>
        </p:blipFill>
        <p:spPr>
          <a:xfrm>
            <a:off x="1946031" y="1116895"/>
            <a:ext cx="6541476" cy="5444827"/>
          </a:xfrm>
          <a:prstGeom prst="rect">
            <a:avLst/>
          </a:prstGeom>
        </p:spPr>
      </p:pic>
      <p:sp>
        <p:nvSpPr>
          <p:cNvPr id="5" name="TextBox 4">
            <a:extLst>
              <a:ext uri="{FF2B5EF4-FFF2-40B4-BE49-F238E27FC236}">
                <a16:creationId xmlns:a16="http://schemas.microsoft.com/office/drawing/2014/main" id="{C8A198ED-5374-389A-946A-65E535E4ED7C}"/>
              </a:ext>
            </a:extLst>
          </p:cNvPr>
          <p:cNvSpPr txBox="1"/>
          <p:nvPr/>
        </p:nvSpPr>
        <p:spPr>
          <a:xfrm>
            <a:off x="1805353" y="559777"/>
            <a:ext cx="39792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CLASS DIAGRAM</a:t>
            </a:r>
          </a:p>
        </p:txBody>
      </p:sp>
      <p:pic>
        <p:nvPicPr>
          <p:cNvPr id="2" name="Audio 1">
            <a:hlinkClick r:id="" action="ppaction://media"/>
            <a:extLst>
              <a:ext uri="{FF2B5EF4-FFF2-40B4-BE49-F238E27FC236}">
                <a16:creationId xmlns:a16="http://schemas.microsoft.com/office/drawing/2014/main" id="{2874F1FD-2088-4430-9EA6-2967E0CE23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19577990"/>
      </p:ext>
    </p:extLst>
  </p:cSld>
  <p:clrMapOvr>
    <a:masterClrMapping/>
  </p:clrMapOvr>
  <mc:AlternateContent xmlns:mc="http://schemas.openxmlformats.org/markup-compatibility/2006">
    <mc:Choice xmlns:p14="http://schemas.microsoft.com/office/powerpoint/2010/main" Requires="p14">
      <p:transition spd="slow" p14:dur="2000" advTm="29242"/>
    </mc:Choice>
    <mc:Fallback>
      <p:transition spd="slow" advTm="29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D8FC78-CCD9-BF9D-BAA6-13F23FE688DB}"/>
              </a:ext>
            </a:extLst>
          </p:cNvPr>
          <p:cNvSpPr txBox="1"/>
          <p:nvPr/>
        </p:nvSpPr>
        <p:spPr>
          <a:xfrm>
            <a:off x="1617784" y="691662"/>
            <a:ext cx="2743200"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Calibri"/>
              </a:rPr>
              <a:t>ACTIVITY DIAGRAM</a:t>
            </a:r>
          </a:p>
          <a:p>
            <a:endParaRPr lang="en-IN"/>
          </a:p>
          <a:p>
            <a:endParaRPr lang="en-IN"/>
          </a:p>
          <a:p>
            <a:r>
              <a:rPr lang="en-US" sz="2400" dirty="0">
                <a:latin typeface="Times New Roman"/>
                <a:cs typeface="Calibri"/>
              </a:rPr>
              <a:t>Activity diagram visually presents a series of actions or flow of control in a system similar to a flowchart or a data flow diagram. Activity diagrams are often used in business process modeling. </a:t>
            </a:r>
          </a:p>
          <a:p>
            <a:endParaRPr lang="en-IN"/>
          </a:p>
        </p:txBody>
      </p:sp>
      <p:pic>
        <p:nvPicPr>
          <p:cNvPr id="3" name="Picture 3">
            <a:extLst>
              <a:ext uri="{FF2B5EF4-FFF2-40B4-BE49-F238E27FC236}">
                <a16:creationId xmlns:a16="http://schemas.microsoft.com/office/drawing/2014/main" id="{28DFA2F7-523F-192D-7631-BFC9B24E23C7}"/>
              </a:ext>
            </a:extLst>
          </p:cNvPr>
          <p:cNvPicPr>
            <a:picLocks noChangeAspect="1"/>
          </p:cNvPicPr>
          <p:nvPr/>
        </p:nvPicPr>
        <p:blipFill>
          <a:blip r:embed="rId4"/>
          <a:stretch>
            <a:fillRect/>
          </a:stretch>
        </p:blipFill>
        <p:spPr>
          <a:xfrm>
            <a:off x="4911970" y="453338"/>
            <a:ext cx="6471138" cy="5951324"/>
          </a:xfrm>
          <a:prstGeom prst="rect">
            <a:avLst/>
          </a:prstGeom>
        </p:spPr>
      </p:pic>
      <p:pic>
        <p:nvPicPr>
          <p:cNvPr id="4" name="Audio 3">
            <a:hlinkClick r:id="" action="ppaction://media"/>
            <a:extLst>
              <a:ext uri="{FF2B5EF4-FFF2-40B4-BE49-F238E27FC236}">
                <a16:creationId xmlns:a16="http://schemas.microsoft.com/office/drawing/2014/main" id="{3BA4F312-A8E8-4454-9734-C8CD8E0AB7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6511837"/>
      </p:ext>
    </p:extLst>
  </p:cSld>
  <p:clrMapOvr>
    <a:masterClrMapping/>
  </p:clrMapOvr>
  <mc:AlternateContent xmlns:mc="http://schemas.openxmlformats.org/markup-compatibility/2006">
    <mc:Choice xmlns:p14="http://schemas.microsoft.com/office/powerpoint/2010/main" Requires="p14">
      <p:transition spd="slow" p14:dur="2000" advTm="33560"/>
    </mc:Choice>
    <mc:Fallback>
      <p:transition spd="slow" advTm="3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774D76-8E55-0B6A-9A59-88104D06072F}"/>
              </a:ext>
            </a:extLst>
          </p:cNvPr>
          <p:cNvPicPr>
            <a:picLocks noChangeAspect="1"/>
          </p:cNvPicPr>
          <p:nvPr/>
        </p:nvPicPr>
        <p:blipFill>
          <a:blip r:embed="rId4"/>
          <a:stretch>
            <a:fillRect/>
          </a:stretch>
        </p:blipFill>
        <p:spPr>
          <a:xfrm>
            <a:off x="1922585" y="1637368"/>
            <a:ext cx="4911969" cy="4521109"/>
          </a:xfrm>
          <a:prstGeom prst="rect">
            <a:avLst/>
          </a:prstGeom>
        </p:spPr>
      </p:pic>
      <p:sp>
        <p:nvSpPr>
          <p:cNvPr id="3" name="TextBox 2">
            <a:extLst>
              <a:ext uri="{FF2B5EF4-FFF2-40B4-BE49-F238E27FC236}">
                <a16:creationId xmlns:a16="http://schemas.microsoft.com/office/drawing/2014/main" id="{F397E7AD-EC88-C894-076D-544B81A0EF8E}"/>
              </a:ext>
            </a:extLst>
          </p:cNvPr>
          <p:cNvSpPr txBox="1"/>
          <p:nvPr/>
        </p:nvSpPr>
        <p:spPr>
          <a:xfrm>
            <a:off x="1866899" y="773722"/>
            <a:ext cx="45771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STATE CHART DIAGRAM</a:t>
            </a:r>
          </a:p>
        </p:txBody>
      </p:sp>
      <p:sp>
        <p:nvSpPr>
          <p:cNvPr id="4" name="TextBox 3">
            <a:extLst>
              <a:ext uri="{FF2B5EF4-FFF2-40B4-BE49-F238E27FC236}">
                <a16:creationId xmlns:a16="http://schemas.microsoft.com/office/drawing/2014/main" id="{08C61BD0-EB6C-D06E-E712-1DC4204DA487}"/>
              </a:ext>
            </a:extLst>
          </p:cNvPr>
          <p:cNvSpPr txBox="1"/>
          <p:nvPr/>
        </p:nvSpPr>
        <p:spPr>
          <a:xfrm>
            <a:off x="7690338" y="159433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cs typeface="Calibri"/>
              </a:rPr>
              <a:t>State chart diagram describes the flow of control from one state to another state. States are defined as a condition in which an object exists and it changes when some event is triggered. The most important purpose of State chart diagram is to model lifetime of an object from creation to termination.</a:t>
            </a:r>
          </a:p>
        </p:txBody>
      </p:sp>
      <p:pic>
        <p:nvPicPr>
          <p:cNvPr id="5" name="Audio 4">
            <a:hlinkClick r:id="" action="ppaction://media"/>
            <a:extLst>
              <a:ext uri="{FF2B5EF4-FFF2-40B4-BE49-F238E27FC236}">
                <a16:creationId xmlns:a16="http://schemas.microsoft.com/office/drawing/2014/main" id="{A2A409D1-58AD-4811-9984-09DE3E10E4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21052342"/>
      </p:ext>
    </p:extLst>
  </p:cSld>
  <p:clrMapOvr>
    <a:masterClrMapping/>
  </p:clrMapOvr>
  <mc:AlternateContent xmlns:mc="http://schemas.openxmlformats.org/markup-compatibility/2006">
    <mc:Choice xmlns:p14="http://schemas.microsoft.com/office/powerpoint/2010/main" Requires="p14">
      <p:transition spd="slow" p14:dur="2000" advTm="26919"/>
    </mc:Choice>
    <mc:Fallback>
      <p:transition spd="slow" advTm="26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1B34-7F3D-AF95-C5C0-4AEFDDDC5F92}"/>
              </a:ext>
            </a:extLst>
          </p:cNvPr>
          <p:cNvSpPr txBox="1"/>
          <p:nvPr/>
        </p:nvSpPr>
        <p:spPr>
          <a:xfrm>
            <a:off x="1676400" y="703384"/>
            <a:ext cx="3563815"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SEQUENCE DIAGRAM</a:t>
            </a:r>
          </a:p>
          <a:p>
            <a:endParaRPr lang="en-IN"/>
          </a:p>
          <a:p>
            <a:pPr algn="just"/>
            <a:r>
              <a:rPr lang="en-US" sz="2800" dirty="0">
                <a:latin typeface="Times New Roman"/>
                <a:cs typeface="Calibri"/>
              </a:rPr>
              <a:t>A sequence diagram is structured in such a way that it represents a timeline which begins at the top and descends gradually to mark the </a:t>
            </a:r>
            <a:r>
              <a:rPr lang="en-US" sz="2800">
                <a:latin typeface="Times New Roman"/>
                <a:cs typeface="Calibri"/>
              </a:rPr>
              <a:t>sequenceof interactions.</a:t>
            </a:r>
          </a:p>
        </p:txBody>
      </p:sp>
      <p:pic>
        <p:nvPicPr>
          <p:cNvPr id="4" name="Picture 4">
            <a:extLst>
              <a:ext uri="{FF2B5EF4-FFF2-40B4-BE49-F238E27FC236}">
                <a16:creationId xmlns:a16="http://schemas.microsoft.com/office/drawing/2014/main" id="{08511266-81E8-8A91-CB02-BFFAA5DA2467}"/>
              </a:ext>
            </a:extLst>
          </p:cNvPr>
          <p:cNvPicPr>
            <a:picLocks noChangeAspect="1"/>
          </p:cNvPicPr>
          <p:nvPr/>
        </p:nvPicPr>
        <p:blipFill>
          <a:blip r:embed="rId4"/>
          <a:stretch>
            <a:fillRect/>
          </a:stretch>
        </p:blipFill>
        <p:spPr>
          <a:xfrm>
            <a:off x="5697415" y="951867"/>
            <a:ext cx="5943600" cy="4895650"/>
          </a:xfrm>
          <a:prstGeom prst="rect">
            <a:avLst/>
          </a:prstGeom>
        </p:spPr>
      </p:pic>
      <p:pic>
        <p:nvPicPr>
          <p:cNvPr id="3" name="Audio 2">
            <a:hlinkClick r:id="" action="ppaction://media"/>
            <a:extLst>
              <a:ext uri="{FF2B5EF4-FFF2-40B4-BE49-F238E27FC236}">
                <a16:creationId xmlns:a16="http://schemas.microsoft.com/office/drawing/2014/main" id="{1A3F4423-F799-47E9-8B20-A2A9D4D90E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2840715"/>
      </p:ext>
    </p:extLst>
  </p:cSld>
  <p:clrMapOvr>
    <a:masterClrMapping/>
  </p:clrMapOvr>
  <mc:AlternateContent xmlns:mc="http://schemas.openxmlformats.org/markup-compatibility/2006">
    <mc:Choice xmlns:p14="http://schemas.microsoft.com/office/powerpoint/2010/main" Requires="p14">
      <p:transition spd="slow" p14:dur="2000" advTm="10101"/>
    </mc:Choice>
    <mc:Fallback>
      <p:transition spd="slow" advTm="10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E8BDD2-9E7D-A9B4-5B0E-06D75C8C895D}"/>
              </a:ext>
            </a:extLst>
          </p:cNvPr>
          <p:cNvSpPr txBox="1"/>
          <p:nvPr/>
        </p:nvSpPr>
        <p:spPr>
          <a:xfrm>
            <a:off x="1866899" y="750277"/>
            <a:ext cx="41550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ALGORITHMS</a:t>
            </a:r>
          </a:p>
        </p:txBody>
      </p:sp>
      <p:sp>
        <p:nvSpPr>
          <p:cNvPr id="3" name="TextBox 2">
            <a:extLst>
              <a:ext uri="{FF2B5EF4-FFF2-40B4-BE49-F238E27FC236}">
                <a16:creationId xmlns:a16="http://schemas.microsoft.com/office/drawing/2014/main" id="{B82D7A3D-7C75-B5A5-FA5C-420C9A7EA626}"/>
              </a:ext>
            </a:extLst>
          </p:cNvPr>
          <p:cNvSpPr txBox="1"/>
          <p:nvPr/>
        </p:nvSpPr>
        <p:spPr>
          <a:xfrm>
            <a:off x="2561491" y="1717430"/>
            <a:ext cx="9137405"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ea typeface="+mn-lt"/>
                <a:cs typeface="+mn-lt"/>
              </a:rPr>
              <a:t>In our proposed system we are using the following algorithms:</a:t>
            </a:r>
            <a:endParaRPr lang="en-US" sz="2800">
              <a:latin typeface="Times New Roman"/>
              <a:cs typeface="Times New Roman"/>
            </a:endParaRPr>
          </a:p>
          <a:p>
            <a:r>
              <a:rPr lang="en-US" sz="2800" dirty="0">
                <a:latin typeface="Times New Roman"/>
                <a:ea typeface="+mn-lt"/>
                <a:cs typeface="+mn-lt"/>
              </a:rPr>
              <a:t>•Artificial Neural Network</a:t>
            </a:r>
            <a:endParaRPr lang="en-US" sz="2800">
              <a:latin typeface="Times New Roman"/>
              <a:cs typeface="Times New Roman"/>
            </a:endParaRPr>
          </a:p>
          <a:p>
            <a:r>
              <a:rPr lang="en-US" sz="2800" dirty="0">
                <a:latin typeface="Times New Roman"/>
                <a:ea typeface="+mn-lt"/>
                <a:cs typeface="+mn-lt"/>
              </a:rPr>
              <a:t>•Naive Bayes</a:t>
            </a:r>
            <a:endParaRPr lang="en-US" sz="2800">
              <a:latin typeface="Times New Roman"/>
              <a:cs typeface="Times New Roman"/>
            </a:endParaRPr>
          </a:p>
          <a:p>
            <a:r>
              <a:rPr lang="en-US" sz="2800" dirty="0">
                <a:latin typeface="Times New Roman"/>
                <a:ea typeface="+mn-lt"/>
                <a:cs typeface="+mn-lt"/>
              </a:rPr>
              <a:t>•Decision Tree</a:t>
            </a:r>
            <a:endParaRPr lang="en-US" sz="2800">
              <a:latin typeface="Times New Roman"/>
              <a:cs typeface="Times New Roman"/>
            </a:endParaRPr>
          </a:p>
          <a:p>
            <a:r>
              <a:rPr lang="en-US" sz="2800" dirty="0">
                <a:latin typeface="Times New Roman"/>
                <a:ea typeface="+mn-lt"/>
                <a:cs typeface="+mn-lt"/>
              </a:rPr>
              <a:t>•Support Vector Machine</a:t>
            </a:r>
            <a:endParaRPr lang="en-US" sz="2800">
              <a:latin typeface="Times New Roman"/>
              <a:cs typeface="Times New Roman"/>
            </a:endParaRPr>
          </a:p>
          <a:p>
            <a:r>
              <a:rPr lang="en-US" sz="2800" dirty="0">
                <a:latin typeface="Times New Roman"/>
                <a:ea typeface="+mn-lt"/>
                <a:cs typeface="+mn-lt"/>
              </a:rPr>
              <a:t>•Random Forest </a:t>
            </a:r>
            <a:endParaRPr lang="en-US" sz="2800">
              <a:latin typeface="Times New Roman"/>
              <a:cs typeface="Times New Roman"/>
            </a:endParaRPr>
          </a:p>
          <a:p>
            <a:pPr algn="l"/>
            <a:endParaRPr lang="en-US" dirty="0"/>
          </a:p>
        </p:txBody>
      </p:sp>
      <p:pic>
        <p:nvPicPr>
          <p:cNvPr id="4" name="Audio 3">
            <a:hlinkClick r:id="" action="ppaction://media"/>
            <a:extLst>
              <a:ext uri="{FF2B5EF4-FFF2-40B4-BE49-F238E27FC236}">
                <a16:creationId xmlns:a16="http://schemas.microsoft.com/office/drawing/2014/main" id="{06C9F1B9-8905-45F9-8393-1DC37CD3D9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8563990"/>
      </p:ext>
    </p:extLst>
  </p:cSld>
  <p:clrMapOvr>
    <a:masterClrMapping/>
  </p:clrMapOvr>
  <mc:AlternateContent xmlns:mc="http://schemas.openxmlformats.org/markup-compatibility/2006">
    <mc:Choice xmlns:p14="http://schemas.microsoft.com/office/powerpoint/2010/main" Requires="p14">
      <p:transition spd="slow" p14:dur="2000" advTm="10049"/>
    </mc:Choice>
    <mc:Fallback>
      <p:transition spd="slow" advTm="10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40B26-17CB-EFEA-CC7C-2F9774151AAF}"/>
              </a:ext>
            </a:extLst>
          </p:cNvPr>
          <p:cNvSpPr txBox="1"/>
          <p:nvPr/>
        </p:nvSpPr>
        <p:spPr>
          <a:xfrm>
            <a:off x="1946031" y="1711570"/>
            <a:ext cx="8487507"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dirty="0">
                <a:solidFill>
                  <a:srgbClr val="525252"/>
                </a:solidFill>
                <a:latin typeface="Times New Roman"/>
                <a:cs typeface="Times New Roman"/>
              </a:rPr>
              <a:t>Neural networks, also known as artificial neural networks (ANNs) or simulated neural networks (SNNs), are a subset of </a:t>
            </a:r>
            <a:r>
              <a:rPr lang="en-US" sz="2000" dirty="0">
                <a:latin typeface="Times New Roman"/>
                <a:cs typeface="Times New Roman"/>
              </a:rPr>
              <a:t>machine </a:t>
            </a:r>
            <a:r>
              <a:rPr lang="en-US" sz="2000" dirty="0">
                <a:solidFill>
                  <a:schemeClr val="tx1">
                    <a:lumMod val="95000"/>
                    <a:lumOff val="5000"/>
                  </a:schemeClr>
                </a:solidFill>
                <a:latin typeface="Times New Roman"/>
                <a:cs typeface="Times New Roman"/>
              </a:rPr>
              <a:t>learning</a:t>
            </a:r>
            <a:r>
              <a:rPr lang="en-US" sz="2000" dirty="0">
                <a:solidFill>
                  <a:srgbClr val="525252"/>
                </a:solidFill>
                <a:latin typeface="Times New Roman"/>
                <a:cs typeface="Times New Roman"/>
              </a:rPr>
              <a:t> and are at the heart of deep learning algorithms. Their name and structure are inspired by the human brain, mimicking the way that biological neurons signal to one another.</a:t>
            </a:r>
            <a:endParaRPr lang="en-US"/>
          </a:p>
          <a:p>
            <a:pPr marL="285750" indent="-285750" algn="just">
              <a:buFont typeface="Arial"/>
              <a:buChar char="•"/>
            </a:pPr>
            <a:endParaRPr lang="en-US" sz="2000" dirty="0">
              <a:solidFill>
                <a:srgbClr val="525252"/>
              </a:solidFill>
              <a:latin typeface="Times New Roman"/>
              <a:cs typeface="Times New Roman"/>
            </a:endParaRPr>
          </a:p>
          <a:p>
            <a:pPr marL="342900" indent="-342900" algn="just">
              <a:buFont typeface="Arial"/>
              <a:buChar char="•"/>
            </a:pPr>
            <a:r>
              <a:rPr lang="en-US" sz="2000" dirty="0">
                <a:latin typeface="Times New Roman"/>
                <a:ea typeface="+mn-lt"/>
                <a:cs typeface="+mn-lt"/>
              </a:rPr>
              <a:t>Artificial neural networks (ANNs) are comprised of a node layers, containing an input layer, one or more hidden layers, and an output layer. Each node, or artificial neuron, connects to another and has an associated weight and threshold. If the output of any individual node is above the specified threshold value, that node is activated, sending data to the next layer of the network. Otherwise, no data is passed along to the next layer of the network.</a:t>
            </a:r>
            <a:endParaRPr lang="en-US" sz="2000" dirty="0">
              <a:solidFill>
                <a:srgbClr val="525252"/>
              </a:solidFill>
              <a:latin typeface="Times New Roman"/>
              <a:cs typeface="Times New Roman"/>
            </a:endParaRPr>
          </a:p>
          <a:p>
            <a:pPr algn="just"/>
            <a:br>
              <a:rPr lang="en-US" dirty="0"/>
            </a:br>
            <a:endParaRPr lang="en-US" sz="2000" dirty="0">
              <a:latin typeface="Times New Roman"/>
              <a:cs typeface="Times New Roman"/>
            </a:endParaRPr>
          </a:p>
          <a:p>
            <a:pPr marL="285750" indent="-285750" algn="just">
              <a:buFont typeface="Arial"/>
              <a:buChar char="•"/>
            </a:pPr>
            <a:endParaRPr lang="en-US" sz="2000" dirty="0">
              <a:solidFill>
                <a:srgbClr val="525252"/>
              </a:solidFill>
              <a:latin typeface="Times New Roman"/>
              <a:cs typeface="Times New Roman"/>
            </a:endParaRPr>
          </a:p>
        </p:txBody>
      </p:sp>
      <p:sp>
        <p:nvSpPr>
          <p:cNvPr id="3" name="TextBox 2">
            <a:extLst>
              <a:ext uri="{FF2B5EF4-FFF2-40B4-BE49-F238E27FC236}">
                <a16:creationId xmlns:a16="http://schemas.microsoft.com/office/drawing/2014/main" id="{ED0DEFEE-4A89-1A60-603B-2D5B2A5479DB}"/>
              </a:ext>
            </a:extLst>
          </p:cNvPr>
          <p:cNvSpPr txBox="1"/>
          <p:nvPr/>
        </p:nvSpPr>
        <p:spPr>
          <a:xfrm>
            <a:off x="1948961" y="967153"/>
            <a:ext cx="8738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ARTIFICIAL NEURAL NETWORK</a:t>
            </a:r>
          </a:p>
        </p:txBody>
      </p:sp>
      <p:pic>
        <p:nvPicPr>
          <p:cNvPr id="4" name="Audio 3">
            <a:hlinkClick r:id="" action="ppaction://media"/>
            <a:extLst>
              <a:ext uri="{FF2B5EF4-FFF2-40B4-BE49-F238E27FC236}">
                <a16:creationId xmlns:a16="http://schemas.microsoft.com/office/drawing/2014/main" id="{3EAB6A76-6255-42BC-B3CD-A0E7B227BD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00566935"/>
      </p:ext>
    </p:extLst>
  </p:cSld>
  <p:clrMapOvr>
    <a:masterClrMapping/>
  </p:clrMapOvr>
  <mc:AlternateContent xmlns:mc="http://schemas.openxmlformats.org/markup-compatibility/2006">
    <mc:Choice xmlns:p14="http://schemas.microsoft.com/office/powerpoint/2010/main" Requires="p14">
      <p:transition spd="slow" p14:dur="2000" advTm="38874"/>
    </mc:Choice>
    <mc:Fallback>
      <p:transition spd="slow" advTm="38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D1AD5-0957-7BB4-23D2-F52C7E0B42CC}"/>
              </a:ext>
            </a:extLst>
          </p:cNvPr>
          <p:cNvSpPr txBox="1"/>
          <p:nvPr/>
        </p:nvSpPr>
        <p:spPr>
          <a:xfrm>
            <a:off x="1928445" y="719016"/>
            <a:ext cx="3334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ABSTRACT</a:t>
            </a:r>
          </a:p>
        </p:txBody>
      </p:sp>
      <p:sp>
        <p:nvSpPr>
          <p:cNvPr id="3" name="TextBox 2">
            <a:extLst>
              <a:ext uri="{FF2B5EF4-FFF2-40B4-BE49-F238E27FC236}">
                <a16:creationId xmlns:a16="http://schemas.microsoft.com/office/drawing/2014/main" id="{5018A110-50F4-1063-C931-F664D2D96756}"/>
              </a:ext>
            </a:extLst>
          </p:cNvPr>
          <p:cNvSpPr txBox="1"/>
          <p:nvPr/>
        </p:nvSpPr>
        <p:spPr>
          <a:xfrm>
            <a:off x="1838959" y="1755140"/>
            <a:ext cx="894905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An admissions system based on valid and reliable admissions criteria is very important to select candidates likely to perform well academically at institutions of higher education. This study focuses on ways to support universities in admissions decision making using data mining techniques to predict applicants’ academic performance at university. The results demonstrate that applicants’ early university performance can be predicted before admission based on certain pre-admission criteria (high school grade average, Scholastic Achievement Admission Test score, and General Aptitude Test score). The results also show that Scholastic Achievement Admission Test score is the pre-admission criterion that most accurately predicts future student performance</a:t>
            </a:r>
            <a:endParaRPr lang="en-US" sz="2400">
              <a:latin typeface="Times New Roman"/>
              <a:cs typeface="Times New Roman"/>
            </a:endParaRPr>
          </a:p>
        </p:txBody>
      </p:sp>
      <p:pic>
        <p:nvPicPr>
          <p:cNvPr id="9" name="Audio 8">
            <a:hlinkClick r:id="" action="ppaction://media"/>
            <a:extLst>
              <a:ext uri="{FF2B5EF4-FFF2-40B4-BE49-F238E27FC236}">
                <a16:creationId xmlns:a16="http://schemas.microsoft.com/office/drawing/2014/main" id="{615981D0-DB21-4DF7-9B6D-88281AAD0E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5094007"/>
      </p:ext>
    </p:extLst>
  </p:cSld>
  <p:clrMapOvr>
    <a:masterClrMapping/>
  </p:clrMapOvr>
  <mc:AlternateContent xmlns:mc="http://schemas.openxmlformats.org/markup-compatibility/2006">
    <mc:Choice xmlns:p14="http://schemas.microsoft.com/office/powerpoint/2010/main" Requires="p14">
      <p:transition spd="slow" p14:dur="2000" advTm="45035"/>
    </mc:Choice>
    <mc:Fallback>
      <p:transition spd="slow" advTm="45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AFA08-1847-62A5-A921-419F0901F1AF}"/>
              </a:ext>
            </a:extLst>
          </p:cNvPr>
          <p:cNvSpPr txBox="1"/>
          <p:nvPr/>
        </p:nvSpPr>
        <p:spPr>
          <a:xfrm>
            <a:off x="1787769" y="732691"/>
            <a:ext cx="28655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NAIVE BAYES</a:t>
            </a:r>
          </a:p>
        </p:txBody>
      </p:sp>
      <p:sp>
        <p:nvSpPr>
          <p:cNvPr id="3" name="TextBox 2">
            <a:extLst>
              <a:ext uri="{FF2B5EF4-FFF2-40B4-BE49-F238E27FC236}">
                <a16:creationId xmlns:a16="http://schemas.microsoft.com/office/drawing/2014/main" id="{E17B57D3-BEA9-6671-6268-80BDF99838F5}"/>
              </a:ext>
            </a:extLst>
          </p:cNvPr>
          <p:cNvSpPr txBox="1"/>
          <p:nvPr/>
        </p:nvSpPr>
        <p:spPr>
          <a:xfrm>
            <a:off x="1735015" y="1395046"/>
            <a:ext cx="100232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Times New Roman"/>
                <a:cs typeface="Times New Roman"/>
              </a:rPr>
              <a:t>Naive Bayes algorithm is a supervised learning algorithm, which is based on Bayes theorem and used for solving classification problems.</a:t>
            </a:r>
          </a:p>
          <a:p>
            <a:pPr marL="342900" indent="-342900">
              <a:buFont typeface="Arial"/>
              <a:buChar char="•"/>
            </a:pPr>
            <a:r>
              <a:rPr lang="en-US" sz="2400" dirty="0">
                <a:latin typeface="Times New Roman"/>
                <a:cs typeface="Times New Roman"/>
              </a:rPr>
              <a:t>It is mainly used in text classification that includes a high-dimensional training dataset.</a:t>
            </a:r>
          </a:p>
          <a:p>
            <a:pPr marL="342900" indent="-342900">
              <a:buFont typeface="Arial"/>
              <a:buChar char="•"/>
            </a:pPr>
            <a:r>
              <a:rPr lang="en-US" sz="2400" dirty="0">
                <a:latin typeface="Times New Roman"/>
                <a:cs typeface="Times New Roman"/>
              </a:rPr>
              <a:t>Naïve Bayes Classifier is one of the simple and most effective Classification algorithms which helps in building the fast machine learning models that can make quick predictions.</a:t>
            </a:r>
          </a:p>
          <a:p>
            <a:pPr marL="342900" indent="-342900">
              <a:buFont typeface="Arial"/>
              <a:buChar char="•"/>
            </a:pPr>
            <a:r>
              <a:rPr lang="en-US" sz="2400" dirty="0">
                <a:latin typeface="Times New Roman"/>
                <a:cs typeface="Times New Roman"/>
              </a:rPr>
              <a:t>It is a probabilistic classifier, predicts on the basis of the probability of an object. </a:t>
            </a:r>
          </a:p>
          <a:p>
            <a:endParaRPr lang="en-IN" sz="2400" dirty="0">
              <a:latin typeface="Times New Roman"/>
              <a:cs typeface="Times New Roman"/>
            </a:endParaRPr>
          </a:p>
        </p:txBody>
      </p:sp>
      <p:pic>
        <p:nvPicPr>
          <p:cNvPr id="4" name="Audio 3">
            <a:hlinkClick r:id="" action="ppaction://media"/>
            <a:extLst>
              <a:ext uri="{FF2B5EF4-FFF2-40B4-BE49-F238E27FC236}">
                <a16:creationId xmlns:a16="http://schemas.microsoft.com/office/drawing/2014/main" id="{7E801119-701F-4BF0-9FB7-7DEE631C66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5049248"/>
      </p:ext>
    </p:extLst>
  </p:cSld>
  <p:clrMapOvr>
    <a:masterClrMapping/>
  </p:clrMapOvr>
  <mc:AlternateContent xmlns:mc="http://schemas.openxmlformats.org/markup-compatibility/2006">
    <mc:Choice xmlns:p14="http://schemas.microsoft.com/office/powerpoint/2010/main" Requires="p14">
      <p:transition spd="slow" p14:dur="2000" advTm="27526"/>
    </mc:Choice>
    <mc:Fallback>
      <p:transition spd="slow" advTm="27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226112-99D7-C5D9-1C90-F98DE78E2D99}"/>
              </a:ext>
            </a:extLst>
          </p:cNvPr>
          <p:cNvSpPr txBox="1"/>
          <p:nvPr/>
        </p:nvSpPr>
        <p:spPr>
          <a:xfrm>
            <a:off x="1948961" y="656492"/>
            <a:ext cx="57611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DECISION TREE</a:t>
            </a:r>
          </a:p>
        </p:txBody>
      </p:sp>
      <p:sp>
        <p:nvSpPr>
          <p:cNvPr id="4" name="TextBox 3">
            <a:extLst>
              <a:ext uri="{FF2B5EF4-FFF2-40B4-BE49-F238E27FC236}">
                <a16:creationId xmlns:a16="http://schemas.microsoft.com/office/drawing/2014/main" id="{B7233657-A9F5-4A6F-764D-CAE4BBDCA8B3}"/>
              </a:ext>
            </a:extLst>
          </p:cNvPr>
          <p:cNvSpPr txBox="1"/>
          <p:nvPr/>
        </p:nvSpPr>
        <p:spPr>
          <a:xfrm>
            <a:off x="2286000" y="1664677"/>
            <a:ext cx="881575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800" dirty="0">
                <a:latin typeface="Times New Roman"/>
                <a:cs typeface="Times New Roman"/>
              </a:rPr>
              <a:t>Decision tree algorithm falls under the category of supervised learning. They can be used to solve both regression and classification problems.</a:t>
            </a:r>
            <a:endParaRPr lang="en-US" sz="2800"/>
          </a:p>
          <a:p>
            <a:pPr marL="342900" indent="-342900" algn="just">
              <a:buFont typeface="Arial"/>
              <a:buChar char="•"/>
            </a:pPr>
            <a:r>
              <a:rPr lang="en-US" sz="2800" dirty="0">
                <a:latin typeface="Times New Roman"/>
                <a:cs typeface="Times New Roman"/>
              </a:rPr>
              <a:t>Decision tree uses the tree representation to solve the problem in which each leaf node corresponds to a class label and attributes are represented on the internal node of the tree.</a:t>
            </a:r>
          </a:p>
          <a:p>
            <a:pPr marL="342900" indent="-342900" algn="just">
              <a:buFont typeface="Arial"/>
              <a:buChar char="•"/>
            </a:pPr>
            <a:r>
              <a:rPr lang="en-US" sz="2800" dirty="0">
                <a:latin typeface="Times New Roman"/>
                <a:cs typeface="Times New Roman"/>
              </a:rPr>
              <a:t>We can represent any </a:t>
            </a:r>
            <a:r>
              <a:rPr lang="en-US" sz="2800" dirty="0" err="1">
                <a:latin typeface="Times New Roman"/>
                <a:cs typeface="Times New Roman"/>
              </a:rPr>
              <a:t>boolean</a:t>
            </a:r>
            <a:r>
              <a:rPr lang="en-US" sz="2800" dirty="0">
                <a:latin typeface="Times New Roman"/>
                <a:cs typeface="Times New Roman"/>
              </a:rPr>
              <a:t> function on discrete attributes using the decision tree.</a:t>
            </a:r>
          </a:p>
          <a:p>
            <a:pPr algn="just"/>
            <a:endParaRPr lang="en-IN" sz="2800" dirty="0"/>
          </a:p>
        </p:txBody>
      </p:sp>
      <p:pic>
        <p:nvPicPr>
          <p:cNvPr id="3" name="Audio 2">
            <a:hlinkClick r:id="" action="ppaction://media"/>
            <a:extLst>
              <a:ext uri="{FF2B5EF4-FFF2-40B4-BE49-F238E27FC236}">
                <a16:creationId xmlns:a16="http://schemas.microsoft.com/office/drawing/2014/main" id="{743C6297-6A42-4B50-824E-CC7DF1119A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4677356"/>
      </p:ext>
    </p:extLst>
  </p:cSld>
  <p:clrMapOvr>
    <a:masterClrMapping/>
  </p:clrMapOvr>
  <mc:AlternateContent xmlns:mc="http://schemas.openxmlformats.org/markup-compatibility/2006">
    <mc:Choice xmlns:p14="http://schemas.microsoft.com/office/powerpoint/2010/main" Requires="p14">
      <p:transition spd="slow" p14:dur="2000" advTm="21733"/>
    </mc:Choice>
    <mc:Fallback>
      <p:transition spd="slow" advTm="2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F9717-355B-032E-FE73-9758EEE0FD8F}"/>
              </a:ext>
            </a:extLst>
          </p:cNvPr>
          <p:cNvSpPr txBox="1"/>
          <p:nvPr/>
        </p:nvSpPr>
        <p:spPr>
          <a:xfrm>
            <a:off x="1937238" y="665284"/>
            <a:ext cx="62300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SUPPORT VECTOR MACHINE</a:t>
            </a:r>
          </a:p>
        </p:txBody>
      </p:sp>
      <p:sp>
        <p:nvSpPr>
          <p:cNvPr id="3" name="TextBox 2">
            <a:extLst>
              <a:ext uri="{FF2B5EF4-FFF2-40B4-BE49-F238E27FC236}">
                <a16:creationId xmlns:a16="http://schemas.microsoft.com/office/drawing/2014/main" id="{873B6C3E-8704-ED59-BE4A-0B7450960BFA}"/>
              </a:ext>
            </a:extLst>
          </p:cNvPr>
          <p:cNvSpPr txBox="1"/>
          <p:nvPr/>
        </p:nvSpPr>
        <p:spPr>
          <a:xfrm>
            <a:off x="2766646" y="1488830"/>
            <a:ext cx="854612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800" dirty="0">
                <a:latin typeface="Times New Roman"/>
                <a:cs typeface="Times New Roman"/>
              </a:rPr>
              <a:t>Support Vector Machine or SVM is one of the most popular Supervised Learning algorithms, which is used for Classification as well as Regression problems. </a:t>
            </a:r>
            <a:endParaRPr lang="en-US"/>
          </a:p>
          <a:p>
            <a:pPr marL="342900" indent="-342900" algn="just">
              <a:buFont typeface="Arial"/>
              <a:buChar char="•"/>
            </a:pPr>
            <a:r>
              <a:rPr lang="en-US" sz="2800" dirty="0">
                <a:latin typeface="Times New Roman"/>
                <a:cs typeface="Times New Roman"/>
              </a:rPr>
              <a:t>SVM algorithm is used to create the best line or decision boundary that can segregate n-dimensional space into classes so that we can easily put the new data point. </a:t>
            </a:r>
          </a:p>
          <a:p>
            <a:pPr marL="342900" indent="-342900" algn="just">
              <a:buFont typeface="Arial"/>
              <a:buChar char="•"/>
            </a:pPr>
            <a:r>
              <a:rPr lang="en-US" sz="2800" dirty="0">
                <a:latin typeface="Times New Roman"/>
                <a:cs typeface="Times New Roman"/>
              </a:rPr>
              <a:t>SVM chooses the extreme points/vectors that help in creating the hyperplane. </a:t>
            </a:r>
          </a:p>
          <a:p>
            <a:pPr algn="just"/>
            <a:endParaRPr lang="en-IN"/>
          </a:p>
        </p:txBody>
      </p:sp>
      <p:pic>
        <p:nvPicPr>
          <p:cNvPr id="4" name="Audio 3">
            <a:hlinkClick r:id="" action="ppaction://media"/>
            <a:extLst>
              <a:ext uri="{FF2B5EF4-FFF2-40B4-BE49-F238E27FC236}">
                <a16:creationId xmlns:a16="http://schemas.microsoft.com/office/drawing/2014/main" id="{359E17B5-B818-4482-A708-699849AC8C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18598688"/>
      </p:ext>
    </p:extLst>
  </p:cSld>
  <p:clrMapOvr>
    <a:masterClrMapping/>
  </p:clrMapOvr>
  <mc:AlternateContent xmlns:mc="http://schemas.openxmlformats.org/markup-compatibility/2006">
    <mc:Choice xmlns:p14="http://schemas.microsoft.com/office/powerpoint/2010/main" Requires="p14">
      <p:transition spd="slow" p14:dur="2000" advTm="24401"/>
    </mc:Choice>
    <mc:Fallback>
      <p:transition spd="slow" advTm="2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42FF0-AD29-970C-69A2-7D54AC6C1696}"/>
              </a:ext>
            </a:extLst>
          </p:cNvPr>
          <p:cNvSpPr txBox="1"/>
          <p:nvPr/>
        </p:nvSpPr>
        <p:spPr>
          <a:xfrm>
            <a:off x="1787768" y="679938"/>
            <a:ext cx="55266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RANDOM FOREST</a:t>
            </a:r>
          </a:p>
        </p:txBody>
      </p:sp>
      <p:sp>
        <p:nvSpPr>
          <p:cNvPr id="3" name="TextBox 2">
            <a:extLst>
              <a:ext uri="{FF2B5EF4-FFF2-40B4-BE49-F238E27FC236}">
                <a16:creationId xmlns:a16="http://schemas.microsoft.com/office/drawing/2014/main" id="{45C4CBB1-4DA9-0452-B2F8-2AA477E5DDC2}"/>
              </a:ext>
            </a:extLst>
          </p:cNvPr>
          <p:cNvSpPr txBox="1"/>
          <p:nvPr/>
        </p:nvSpPr>
        <p:spPr>
          <a:xfrm>
            <a:off x="2368061" y="1723293"/>
            <a:ext cx="89095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dirty="0">
                <a:latin typeface="Times New Roman"/>
                <a:cs typeface="Times New Roman"/>
              </a:rPr>
              <a:t>Random Forest is a popular machine learning algorithm that belongs to the supervised learning technique. It can be used for both classification problems in machine learning.</a:t>
            </a:r>
            <a:endParaRPr lang="en-US" sz="2400">
              <a:latin typeface="Times New Roman"/>
              <a:cs typeface="Times New Roman"/>
            </a:endParaRPr>
          </a:p>
          <a:p>
            <a:pPr marL="342900" indent="-342900" algn="just">
              <a:buFont typeface="Arial"/>
              <a:buChar char="•"/>
            </a:pPr>
            <a:r>
              <a:rPr lang="en-US" sz="2400" dirty="0">
                <a:latin typeface="Times New Roman"/>
                <a:cs typeface="Times New Roman"/>
              </a:rPr>
              <a:t>It follows “ensemble learning” which is a process of combining multiple classifiers to solve a complex problem and to improve the performance of the model.</a:t>
            </a:r>
            <a:endParaRPr lang="en-US" sz="2400">
              <a:latin typeface="Times New Roman"/>
              <a:cs typeface="Times New Roman"/>
            </a:endParaRPr>
          </a:p>
          <a:p>
            <a:pPr algn="just"/>
            <a:r>
              <a:rPr lang="en-US" sz="2400" b="1" dirty="0">
                <a:latin typeface="Times New Roman"/>
                <a:cs typeface="Times New Roman"/>
              </a:rPr>
              <a:t>“Random Forest is a classifier that contains a number of decision trees on various subsets of the given dataset and takes the average to improve the predictive accuracy of  that dataset.” </a:t>
            </a:r>
            <a:endParaRPr lang="en-US" sz="2400" b="1">
              <a:latin typeface="Times New Roman"/>
              <a:cs typeface="Times New Roman"/>
            </a:endParaRPr>
          </a:p>
        </p:txBody>
      </p:sp>
      <p:pic>
        <p:nvPicPr>
          <p:cNvPr id="4" name="Audio 3">
            <a:hlinkClick r:id="" action="ppaction://media"/>
            <a:extLst>
              <a:ext uri="{FF2B5EF4-FFF2-40B4-BE49-F238E27FC236}">
                <a16:creationId xmlns:a16="http://schemas.microsoft.com/office/drawing/2014/main" id="{2CE6CFEB-1AC1-436F-A2B7-BB56E538BC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19797156"/>
      </p:ext>
    </p:extLst>
  </p:cSld>
  <p:clrMapOvr>
    <a:masterClrMapping/>
  </p:clrMapOvr>
  <mc:AlternateContent xmlns:mc="http://schemas.openxmlformats.org/markup-compatibility/2006">
    <mc:Choice xmlns:p14="http://schemas.microsoft.com/office/powerpoint/2010/main" Requires="p14">
      <p:transition spd="slow" p14:dur="2000" advTm="29731"/>
    </mc:Choice>
    <mc:Fallback>
      <p:transition spd="slow" advTm="2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CFDE2-9195-0218-FD13-1E2F14449CA1}"/>
              </a:ext>
            </a:extLst>
          </p:cNvPr>
          <p:cNvSpPr txBox="1"/>
          <p:nvPr/>
        </p:nvSpPr>
        <p:spPr>
          <a:xfrm>
            <a:off x="1653539" y="701040"/>
            <a:ext cx="20808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OUTPUTS</a:t>
            </a:r>
          </a:p>
        </p:txBody>
      </p:sp>
      <p:pic>
        <p:nvPicPr>
          <p:cNvPr id="4" name="Picture 4">
            <a:extLst>
              <a:ext uri="{FF2B5EF4-FFF2-40B4-BE49-F238E27FC236}">
                <a16:creationId xmlns:a16="http://schemas.microsoft.com/office/drawing/2014/main" id="{88B3DC41-EB7F-02AD-C3F1-E193187FC525}"/>
              </a:ext>
            </a:extLst>
          </p:cNvPr>
          <p:cNvPicPr>
            <a:picLocks noChangeAspect="1"/>
          </p:cNvPicPr>
          <p:nvPr/>
        </p:nvPicPr>
        <p:blipFill>
          <a:blip r:embed="rId4"/>
          <a:stretch>
            <a:fillRect/>
          </a:stretch>
        </p:blipFill>
        <p:spPr>
          <a:xfrm>
            <a:off x="3048000" y="1810847"/>
            <a:ext cx="5275384" cy="3799014"/>
          </a:xfrm>
          <a:prstGeom prst="rect">
            <a:avLst/>
          </a:prstGeom>
        </p:spPr>
      </p:pic>
      <p:pic>
        <p:nvPicPr>
          <p:cNvPr id="3" name="Audio 2">
            <a:hlinkClick r:id="" action="ppaction://media"/>
            <a:extLst>
              <a:ext uri="{FF2B5EF4-FFF2-40B4-BE49-F238E27FC236}">
                <a16:creationId xmlns:a16="http://schemas.microsoft.com/office/drawing/2014/main" id="{C38226E4-39AE-4C2C-A0D5-1401F5BAC9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37515235"/>
      </p:ext>
    </p:extLst>
  </p:cSld>
  <p:clrMapOvr>
    <a:masterClrMapping/>
  </p:clrMapOvr>
  <mc:AlternateContent xmlns:mc="http://schemas.openxmlformats.org/markup-compatibility/2006">
    <mc:Choice xmlns:p14="http://schemas.microsoft.com/office/powerpoint/2010/main" Requires="p14">
      <p:transition spd="slow" p14:dur="2000" advTm="4915"/>
    </mc:Choice>
    <mc:Fallback>
      <p:transition spd="slow" advTm="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A1C164-D6D1-B2ED-0AEF-DBA3D0EF20B5}"/>
              </a:ext>
            </a:extLst>
          </p:cNvPr>
          <p:cNvSpPr txBox="1"/>
          <p:nvPr/>
        </p:nvSpPr>
        <p:spPr>
          <a:xfrm>
            <a:off x="1793631" y="668215"/>
            <a:ext cx="92143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VISUALIZE DATA FOR BETTER UNDERSTANDING</a:t>
            </a:r>
          </a:p>
        </p:txBody>
      </p:sp>
      <p:pic>
        <p:nvPicPr>
          <p:cNvPr id="3" name="Picture 3">
            <a:extLst>
              <a:ext uri="{FF2B5EF4-FFF2-40B4-BE49-F238E27FC236}">
                <a16:creationId xmlns:a16="http://schemas.microsoft.com/office/drawing/2014/main" id="{9B9274DC-75AC-BB17-688C-AE05CC95542F}"/>
              </a:ext>
            </a:extLst>
          </p:cNvPr>
          <p:cNvPicPr>
            <a:picLocks noChangeAspect="1"/>
          </p:cNvPicPr>
          <p:nvPr/>
        </p:nvPicPr>
        <p:blipFill>
          <a:blip r:embed="rId4"/>
          <a:stretch>
            <a:fillRect/>
          </a:stretch>
        </p:blipFill>
        <p:spPr>
          <a:xfrm>
            <a:off x="2250832" y="1552713"/>
            <a:ext cx="8112368" cy="4397343"/>
          </a:xfrm>
          <a:prstGeom prst="rect">
            <a:avLst/>
          </a:prstGeom>
        </p:spPr>
      </p:pic>
      <p:pic>
        <p:nvPicPr>
          <p:cNvPr id="4" name="Audio 3">
            <a:hlinkClick r:id="" action="ppaction://media"/>
            <a:extLst>
              <a:ext uri="{FF2B5EF4-FFF2-40B4-BE49-F238E27FC236}">
                <a16:creationId xmlns:a16="http://schemas.microsoft.com/office/drawing/2014/main" id="{85643B9E-EEF0-482B-B25F-8D0254DC1D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6660905"/>
      </p:ext>
    </p:extLst>
  </p:cSld>
  <p:clrMapOvr>
    <a:masterClrMapping/>
  </p:clrMapOvr>
  <mc:AlternateContent xmlns:mc="http://schemas.openxmlformats.org/markup-compatibility/2006">
    <mc:Choice xmlns:p14="http://schemas.microsoft.com/office/powerpoint/2010/main" Requires="p14">
      <p:transition spd="slow" p14:dur="2000" advTm="18465"/>
    </mc:Choice>
    <mc:Fallback>
      <p:transition spd="slow" advTm="18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DE814D-B22E-1AD8-8815-50D290BC4D73}"/>
              </a:ext>
            </a:extLst>
          </p:cNvPr>
          <p:cNvPicPr>
            <a:picLocks noChangeAspect="1"/>
          </p:cNvPicPr>
          <p:nvPr/>
        </p:nvPicPr>
        <p:blipFill>
          <a:blip r:embed="rId4"/>
          <a:stretch>
            <a:fillRect/>
          </a:stretch>
        </p:blipFill>
        <p:spPr>
          <a:xfrm>
            <a:off x="2579077" y="1919801"/>
            <a:ext cx="8710246" cy="3018396"/>
          </a:xfrm>
          <a:prstGeom prst="rect">
            <a:avLst/>
          </a:prstGeom>
        </p:spPr>
      </p:pic>
      <p:pic>
        <p:nvPicPr>
          <p:cNvPr id="3" name="Audio 2">
            <a:hlinkClick r:id="" action="ppaction://media"/>
            <a:extLst>
              <a:ext uri="{FF2B5EF4-FFF2-40B4-BE49-F238E27FC236}">
                <a16:creationId xmlns:a16="http://schemas.microsoft.com/office/drawing/2014/main" id="{66A15D1B-9BC7-4A84-8DFA-33627BD097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96046747"/>
      </p:ext>
    </p:extLst>
  </p:cSld>
  <p:clrMapOvr>
    <a:masterClrMapping/>
  </p:clrMapOvr>
  <mc:AlternateContent xmlns:mc="http://schemas.openxmlformats.org/markup-compatibility/2006">
    <mc:Choice xmlns:p14="http://schemas.microsoft.com/office/powerpoint/2010/main" Requires="p14">
      <p:transition spd="slow" p14:dur="2000" advTm="5293"/>
    </mc:Choice>
    <mc:Fallback>
      <p:transition spd="slow" advTm="5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8AC16F8-F4DB-4BDE-6489-08E733975F94}"/>
              </a:ext>
            </a:extLst>
          </p:cNvPr>
          <p:cNvPicPr>
            <a:picLocks noChangeAspect="1"/>
          </p:cNvPicPr>
          <p:nvPr/>
        </p:nvPicPr>
        <p:blipFill>
          <a:blip r:embed="rId4"/>
          <a:stretch>
            <a:fillRect/>
          </a:stretch>
        </p:blipFill>
        <p:spPr>
          <a:xfrm>
            <a:off x="785446" y="2096867"/>
            <a:ext cx="5052646" cy="3473159"/>
          </a:xfrm>
          <a:prstGeom prst="rect">
            <a:avLst/>
          </a:prstGeom>
        </p:spPr>
      </p:pic>
      <p:pic>
        <p:nvPicPr>
          <p:cNvPr id="3" name="Picture 3">
            <a:extLst>
              <a:ext uri="{FF2B5EF4-FFF2-40B4-BE49-F238E27FC236}">
                <a16:creationId xmlns:a16="http://schemas.microsoft.com/office/drawing/2014/main" id="{2FBF707A-5719-6546-2C7D-2DA42DA6DEA6}"/>
              </a:ext>
            </a:extLst>
          </p:cNvPr>
          <p:cNvPicPr>
            <a:picLocks noChangeAspect="1"/>
          </p:cNvPicPr>
          <p:nvPr/>
        </p:nvPicPr>
        <p:blipFill>
          <a:blip r:embed="rId5"/>
          <a:stretch>
            <a:fillRect/>
          </a:stretch>
        </p:blipFill>
        <p:spPr>
          <a:xfrm>
            <a:off x="6857999" y="2093989"/>
            <a:ext cx="5205045" cy="3478913"/>
          </a:xfrm>
          <a:prstGeom prst="rect">
            <a:avLst/>
          </a:prstGeom>
        </p:spPr>
      </p:pic>
      <p:sp>
        <p:nvSpPr>
          <p:cNvPr id="4" name="TextBox 3">
            <a:extLst>
              <a:ext uri="{FF2B5EF4-FFF2-40B4-BE49-F238E27FC236}">
                <a16:creationId xmlns:a16="http://schemas.microsoft.com/office/drawing/2014/main" id="{66815C84-48DC-86FC-480E-C935F3028183}"/>
              </a:ext>
            </a:extLst>
          </p:cNvPr>
          <p:cNvSpPr txBox="1"/>
          <p:nvPr/>
        </p:nvSpPr>
        <p:spPr>
          <a:xfrm>
            <a:off x="1670537" y="700453"/>
            <a:ext cx="69920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GRAPHICAL REPRESENTATION</a:t>
            </a:r>
          </a:p>
        </p:txBody>
      </p:sp>
      <p:pic>
        <p:nvPicPr>
          <p:cNvPr id="5" name="Audio 4">
            <a:hlinkClick r:id="" action="ppaction://media"/>
            <a:extLst>
              <a:ext uri="{FF2B5EF4-FFF2-40B4-BE49-F238E27FC236}">
                <a16:creationId xmlns:a16="http://schemas.microsoft.com/office/drawing/2014/main" id="{7CBF7C79-A2BB-4267-BF5B-8C538C5A14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05134924"/>
      </p:ext>
    </p:extLst>
  </p:cSld>
  <p:clrMapOvr>
    <a:masterClrMapping/>
  </p:clrMapOvr>
  <mc:AlternateContent xmlns:mc="http://schemas.openxmlformats.org/markup-compatibility/2006">
    <mc:Choice xmlns:p14="http://schemas.microsoft.com/office/powerpoint/2010/main" Requires="p14">
      <p:transition spd="slow" p14:dur="2000" advTm="5424"/>
    </mc:Choice>
    <mc:Fallback>
      <p:transition spd="slow" advTm="5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2E4E830-050E-E7AE-29CE-FA2C909BB22D}"/>
              </a:ext>
            </a:extLst>
          </p:cNvPr>
          <p:cNvPicPr>
            <a:picLocks noChangeAspect="1"/>
          </p:cNvPicPr>
          <p:nvPr/>
        </p:nvPicPr>
        <p:blipFill>
          <a:blip r:embed="rId4"/>
          <a:stretch>
            <a:fillRect/>
          </a:stretch>
        </p:blipFill>
        <p:spPr>
          <a:xfrm>
            <a:off x="1383323" y="2447472"/>
            <a:ext cx="4900246" cy="2701610"/>
          </a:xfrm>
          <a:prstGeom prst="rect">
            <a:avLst/>
          </a:prstGeom>
        </p:spPr>
      </p:pic>
      <p:pic>
        <p:nvPicPr>
          <p:cNvPr id="3" name="Picture 3">
            <a:extLst>
              <a:ext uri="{FF2B5EF4-FFF2-40B4-BE49-F238E27FC236}">
                <a16:creationId xmlns:a16="http://schemas.microsoft.com/office/drawing/2014/main" id="{D80490B8-5B1D-B28D-A090-2EDEB4218543}"/>
              </a:ext>
            </a:extLst>
          </p:cNvPr>
          <p:cNvPicPr>
            <a:picLocks noChangeAspect="1"/>
          </p:cNvPicPr>
          <p:nvPr/>
        </p:nvPicPr>
        <p:blipFill>
          <a:blip r:embed="rId5"/>
          <a:stretch>
            <a:fillRect/>
          </a:stretch>
        </p:blipFill>
        <p:spPr>
          <a:xfrm>
            <a:off x="6705601" y="2575601"/>
            <a:ext cx="4947137" cy="2574304"/>
          </a:xfrm>
          <a:prstGeom prst="rect">
            <a:avLst/>
          </a:prstGeom>
        </p:spPr>
      </p:pic>
      <p:pic>
        <p:nvPicPr>
          <p:cNvPr id="4" name="Audio 3">
            <a:hlinkClick r:id="" action="ppaction://media"/>
            <a:extLst>
              <a:ext uri="{FF2B5EF4-FFF2-40B4-BE49-F238E27FC236}">
                <a16:creationId xmlns:a16="http://schemas.microsoft.com/office/drawing/2014/main" id="{1C75229F-AC13-4BD5-9BBF-99197A7E38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1814335"/>
      </p:ext>
    </p:extLst>
  </p:cSld>
  <p:clrMapOvr>
    <a:masterClrMapping/>
  </p:clrMapOvr>
  <mc:AlternateContent xmlns:mc="http://schemas.openxmlformats.org/markup-compatibility/2006">
    <mc:Choice xmlns:p14="http://schemas.microsoft.com/office/powerpoint/2010/main" Requires="p14">
      <p:transition spd="slow" p14:dur="2000" advTm="7654"/>
    </mc:Choice>
    <mc:Fallback>
      <p:transition spd="slow" advTm="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2C136-D433-4427-6865-8B91E6EB0106}"/>
              </a:ext>
            </a:extLst>
          </p:cNvPr>
          <p:cNvSpPr txBox="1"/>
          <p:nvPr/>
        </p:nvSpPr>
        <p:spPr>
          <a:xfrm>
            <a:off x="1858107" y="700453"/>
            <a:ext cx="38854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CONCLUSION</a:t>
            </a:r>
          </a:p>
        </p:txBody>
      </p:sp>
      <p:sp>
        <p:nvSpPr>
          <p:cNvPr id="3" name="TextBox 2">
            <a:extLst>
              <a:ext uri="{FF2B5EF4-FFF2-40B4-BE49-F238E27FC236}">
                <a16:creationId xmlns:a16="http://schemas.microsoft.com/office/drawing/2014/main" id="{A89FC25C-24AD-B7CF-A17F-745BE7B51F34}"/>
              </a:ext>
            </a:extLst>
          </p:cNvPr>
          <p:cNvSpPr txBox="1"/>
          <p:nvPr/>
        </p:nvSpPr>
        <p:spPr>
          <a:xfrm>
            <a:off x="1740876" y="1805354"/>
            <a:ext cx="987595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The meta-analysis on predicting students’ performance has motivated us to carry out further research to be applied in our environment. The educational system to monitor the students’ performance in a systematic way for improving the prediction find out enhanced prediction model by reviewing and compared the many existing techniques. This project has presented an exhaustive survey of research works on Educational data mining. Clustering techniques provides various useful factors and it can be multilevel non-hierarchical and hence the researchers must carefully choose the algorithm and the variables that result in better and accurate clusters and hence provide useful information.</a:t>
            </a:r>
            <a:endParaRPr lang="en-US" sz="2400" dirty="0">
              <a:latin typeface="Times New Roman"/>
              <a:cs typeface="Times New Roman"/>
            </a:endParaRPr>
          </a:p>
          <a:p>
            <a:pPr algn="just"/>
            <a:endParaRPr lang="en-US" sz="2400" dirty="0">
              <a:latin typeface="Times New Roman"/>
              <a:cs typeface="Times New Roman"/>
            </a:endParaRPr>
          </a:p>
          <a:p>
            <a:pPr algn="just"/>
            <a:endParaRPr lang="en-US" sz="2400" dirty="0">
              <a:latin typeface="Times New Roman"/>
              <a:cs typeface="Times New Roman"/>
            </a:endParaRPr>
          </a:p>
        </p:txBody>
      </p:sp>
      <p:pic>
        <p:nvPicPr>
          <p:cNvPr id="4" name="Audio 3">
            <a:hlinkClick r:id="" action="ppaction://media"/>
            <a:extLst>
              <a:ext uri="{FF2B5EF4-FFF2-40B4-BE49-F238E27FC236}">
                <a16:creationId xmlns:a16="http://schemas.microsoft.com/office/drawing/2014/main" id="{900BC1CE-90C8-4CD6-9644-2A4646E533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492327"/>
      </p:ext>
    </p:extLst>
  </p:cSld>
  <p:clrMapOvr>
    <a:masterClrMapping/>
  </p:clrMapOvr>
  <mc:AlternateContent xmlns:mc="http://schemas.openxmlformats.org/markup-compatibility/2006">
    <mc:Choice xmlns:p14="http://schemas.microsoft.com/office/powerpoint/2010/main" Requires="p14">
      <p:transition spd="slow" p14:dur="2000" advTm="39914"/>
    </mc:Choice>
    <mc:Fallback>
      <p:transition spd="slow" advTm="39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E629E8-B54C-CE79-9094-D00BD07F2926}"/>
              </a:ext>
            </a:extLst>
          </p:cNvPr>
          <p:cNvSpPr txBox="1"/>
          <p:nvPr/>
        </p:nvSpPr>
        <p:spPr>
          <a:xfrm>
            <a:off x="1777999" y="711200"/>
            <a:ext cx="48037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INTRODUCTION</a:t>
            </a:r>
          </a:p>
        </p:txBody>
      </p:sp>
      <p:sp>
        <p:nvSpPr>
          <p:cNvPr id="3" name="TextBox 2">
            <a:extLst>
              <a:ext uri="{FF2B5EF4-FFF2-40B4-BE49-F238E27FC236}">
                <a16:creationId xmlns:a16="http://schemas.microsoft.com/office/drawing/2014/main" id="{5849110D-2146-72F2-A666-EFBCB87B80F1}"/>
              </a:ext>
            </a:extLst>
          </p:cNvPr>
          <p:cNvSpPr txBox="1"/>
          <p:nvPr/>
        </p:nvSpPr>
        <p:spPr>
          <a:xfrm>
            <a:off x="1717039" y="1399540"/>
            <a:ext cx="942657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cs typeface="Times New Roman"/>
              </a:rPr>
              <a:t>Today all higher education institutions, especially computer science and engineering colleges, face challenges in the admissions process. An admission system based on valid and reliable admission criteria is very important to select candidates likely to perform well academically at institutions of higher education. This study focuses on ways to support universities in admissions decision making using Data Mining techniques to predict applicant’s academic performance at university. The results demonstrate that applicant’s early university performance can be predicted before admission based on certain pre-admission criteria which enables students to know prior hand if their level of skills for the placement is enough to get placed or not, given the necessary inputs. An intelligent learning algorithm which utilizes Database, analyses the records of previous student’s traits and develops a model for further prediction. </a:t>
            </a:r>
          </a:p>
        </p:txBody>
      </p:sp>
      <p:pic>
        <p:nvPicPr>
          <p:cNvPr id="7" name="Audio 6">
            <a:hlinkClick r:id="" action="ppaction://media"/>
            <a:extLst>
              <a:ext uri="{FF2B5EF4-FFF2-40B4-BE49-F238E27FC236}">
                <a16:creationId xmlns:a16="http://schemas.microsoft.com/office/drawing/2014/main" id="{EF010087-6ECB-4D31-B9B6-F885FB9AD2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05094552"/>
      </p:ext>
    </p:extLst>
  </p:cSld>
  <p:clrMapOvr>
    <a:masterClrMapping/>
  </p:clrMapOvr>
  <mc:AlternateContent xmlns:mc="http://schemas.openxmlformats.org/markup-compatibility/2006">
    <mc:Choice xmlns:p14="http://schemas.microsoft.com/office/powerpoint/2010/main" Requires="p14">
      <p:transition spd="slow" p14:dur="2000" advTm="50127"/>
    </mc:Choice>
    <mc:Fallback>
      <p:transition spd="slow" advTm="50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58B8BC-8971-7BA3-9B00-A8FE3A88398F}"/>
              </a:ext>
            </a:extLst>
          </p:cNvPr>
          <p:cNvPicPr>
            <a:picLocks noChangeAspect="1"/>
          </p:cNvPicPr>
          <p:nvPr/>
        </p:nvPicPr>
        <p:blipFill>
          <a:blip r:embed="rId4"/>
          <a:stretch>
            <a:fillRect/>
          </a:stretch>
        </p:blipFill>
        <p:spPr>
          <a:xfrm>
            <a:off x="0" y="8060"/>
            <a:ext cx="12180276" cy="6853603"/>
          </a:xfrm>
          <a:prstGeom prst="rect">
            <a:avLst/>
          </a:prstGeom>
        </p:spPr>
      </p:pic>
      <p:pic>
        <p:nvPicPr>
          <p:cNvPr id="3" name="Audio 2">
            <a:hlinkClick r:id="" action="ppaction://media"/>
            <a:extLst>
              <a:ext uri="{FF2B5EF4-FFF2-40B4-BE49-F238E27FC236}">
                <a16:creationId xmlns:a16="http://schemas.microsoft.com/office/drawing/2014/main" id="{8434C77E-F04C-49C8-A99A-45F7EDAAC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99776478"/>
      </p:ext>
    </p:extLst>
  </p:cSld>
  <p:clrMapOvr>
    <a:masterClrMapping/>
  </p:clrMapOvr>
  <mc:AlternateContent xmlns:mc="http://schemas.openxmlformats.org/markup-compatibility/2006">
    <mc:Choice xmlns:p14="http://schemas.microsoft.com/office/powerpoint/2010/main" Requires="p14">
      <p:transition spd="slow" p14:dur="2000" advTm="4921"/>
    </mc:Choice>
    <mc:Fallback>
      <p:transition spd="slow" advTm="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01F68ED-4ED8-BC57-9EDA-2D2A2E101622}"/>
              </a:ext>
            </a:extLst>
          </p:cNvPr>
          <p:cNvPicPr>
            <a:picLocks noChangeAspect="1"/>
          </p:cNvPicPr>
          <p:nvPr/>
        </p:nvPicPr>
        <p:blipFill>
          <a:blip r:embed="rId4"/>
          <a:stretch>
            <a:fillRect/>
          </a:stretch>
        </p:blipFill>
        <p:spPr>
          <a:xfrm>
            <a:off x="0" y="4695"/>
            <a:ext cx="12191999" cy="6848609"/>
          </a:xfrm>
          <a:prstGeom prst="rect">
            <a:avLst/>
          </a:prstGeom>
        </p:spPr>
      </p:pic>
      <p:sp>
        <p:nvSpPr>
          <p:cNvPr id="3" name="TextBox 2">
            <a:extLst>
              <a:ext uri="{FF2B5EF4-FFF2-40B4-BE49-F238E27FC236}">
                <a16:creationId xmlns:a16="http://schemas.microsoft.com/office/drawing/2014/main" id="{43600065-D365-A3AD-D1BC-FD6A834CD878}"/>
              </a:ext>
            </a:extLst>
          </p:cNvPr>
          <p:cNvSpPr txBox="1"/>
          <p:nvPr/>
        </p:nvSpPr>
        <p:spPr>
          <a:xfrm>
            <a:off x="8499230" y="581757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F637B418-3B2E-FDD6-B79A-BFA216882E3D}"/>
              </a:ext>
            </a:extLst>
          </p:cNvPr>
          <p:cNvSpPr txBox="1"/>
          <p:nvPr/>
        </p:nvSpPr>
        <p:spPr>
          <a:xfrm>
            <a:off x="8355622" y="5627076"/>
            <a:ext cx="30531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Times New Roman"/>
              </a:rPr>
              <a:t>ANY QUERIES??</a:t>
            </a:r>
          </a:p>
        </p:txBody>
      </p:sp>
      <p:pic>
        <p:nvPicPr>
          <p:cNvPr id="5" name="Audio 4">
            <a:hlinkClick r:id="" action="ppaction://media"/>
            <a:extLst>
              <a:ext uri="{FF2B5EF4-FFF2-40B4-BE49-F238E27FC236}">
                <a16:creationId xmlns:a16="http://schemas.microsoft.com/office/drawing/2014/main" id="{56504FE1-D85E-4F69-82B7-E5043350DB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3776281"/>
      </p:ext>
    </p:extLst>
  </p:cSld>
  <p:clrMapOvr>
    <a:masterClrMapping/>
  </p:clrMapOvr>
  <mc:AlternateContent xmlns:mc="http://schemas.openxmlformats.org/markup-compatibility/2006">
    <mc:Choice xmlns:p14="http://schemas.microsoft.com/office/powerpoint/2010/main" Requires="p14">
      <p:transition spd="slow" p14:dur="2000" advTm="6298"/>
    </mc:Choice>
    <mc:Fallback>
      <p:transition spd="slow" advTm="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F4C945-3647-5E0C-A5E5-1D03224EEDD0}"/>
              </a:ext>
            </a:extLst>
          </p:cNvPr>
          <p:cNvSpPr txBox="1"/>
          <p:nvPr/>
        </p:nvSpPr>
        <p:spPr>
          <a:xfrm>
            <a:off x="1627283" y="681668"/>
            <a:ext cx="68829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PROBLEM DEFINITION</a:t>
            </a:r>
          </a:p>
        </p:txBody>
      </p:sp>
      <p:sp>
        <p:nvSpPr>
          <p:cNvPr id="3" name="TextBox 2">
            <a:extLst>
              <a:ext uri="{FF2B5EF4-FFF2-40B4-BE49-F238E27FC236}">
                <a16:creationId xmlns:a16="http://schemas.microsoft.com/office/drawing/2014/main" id="{6BDC79C8-6135-1DC3-C3C2-A2746B8F93D1}"/>
              </a:ext>
            </a:extLst>
          </p:cNvPr>
          <p:cNvSpPr txBox="1"/>
          <p:nvPr/>
        </p:nvSpPr>
        <p:spPr>
          <a:xfrm>
            <a:off x="1627283" y="1450553"/>
            <a:ext cx="986663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ea typeface="+mn-lt"/>
                <a:cs typeface="+mn-lt"/>
              </a:rPr>
              <a:t>Educational data mining (EDM) is an arising discipline, worried about creating techniques for investigating the remarkable sorts of data that come from educational settings, and utilize those techniques to all the more likely get students, and the settings which they learn in. There are several data regarding the students which stay unused with untapped potential of data mining which could revolution is the field of education. Since the ultimate aim of an educational institution is to create pool of skilled professionals to taken on the society to a next upgraded level, they need to create an environment for their students to grow in each vertical by giving them right exposure and training. Previous methods that use Support Vector Machine (SVM) determine the score card of the person with less accuracy. This report examines whether we can determine the score of a person with higher accuracy . If the answer ‘yes’ you can see how reliable person accurately and can be used in real time. Based on the performance of a person we have to generate a result of a person.</a:t>
            </a:r>
            <a:endParaRPr lang="en-US" sz="2000">
              <a:latin typeface="Times New Roman"/>
              <a:cs typeface="Times New Roman"/>
            </a:endParaRPr>
          </a:p>
        </p:txBody>
      </p:sp>
      <p:pic>
        <p:nvPicPr>
          <p:cNvPr id="5" name="Audio 4">
            <a:hlinkClick r:id="" action="ppaction://media"/>
            <a:extLst>
              <a:ext uri="{FF2B5EF4-FFF2-40B4-BE49-F238E27FC236}">
                <a16:creationId xmlns:a16="http://schemas.microsoft.com/office/drawing/2014/main" id="{3DA40CC8-B029-4C45-A32B-E144D0DA60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3249949"/>
      </p:ext>
    </p:extLst>
  </p:cSld>
  <p:clrMapOvr>
    <a:masterClrMapping/>
  </p:clrMapOvr>
  <mc:AlternateContent xmlns:mc="http://schemas.openxmlformats.org/markup-compatibility/2006">
    <mc:Choice xmlns:p14="http://schemas.microsoft.com/office/powerpoint/2010/main" Requires="p14">
      <p:transition spd="slow" p14:dur="2000" advTm="58225"/>
    </mc:Choice>
    <mc:Fallback>
      <p:transition spd="slow" advTm="5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2DE6D-8B4F-D974-D546-FF454416294B}"/>
              </a:ext>
            </a:extLst>
          </p:cNvPr>
          <p:cNvSpPr txBox="1"/>
          <p:nvPr/>
        </p:nvSpPr>
        <p:spPr>
          <a:xfrm>
            <a:off x="1760403" y="3826066"/>
            <a:ext cx="38899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PROPOSED METHOD</a:t>
            </a:r>
          </a:p>
        </p:txBody>
      </p:sp>
      <p:sp>
        <p:nvSpPr>
          <p:cNvPr id="3" name="TextBox 2">
            <a:extLst>
              <a:ext uri="{FF2B5EF4-FFF2-40B4-BE49-F238E27FC236}">
                <a16:creationId xmlns:a16="http://schemas.microsoft.com/office/drawing/2014/main" id="{985477AA-6F6D-3217-7121-B5CD515B3783}"/>
              </a:ext>
            </a:extLst>
          </p:cNvPr>
          <p:cNvSpPr txBox="1"/>
          <p:nvPr/>
        </p:nvSpPr>
        <p:spPr>
          <a:xfrm>
            <a:off x="1760403" y="4927753"/>
            <a:ext cx="93984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In this paper, we proposing ANN algorithms which will increase the model performance and over and underfitting</a:t>
            </a:r>
            <a:endParaRPr lang="en-US" sz="2400">
              <a:latin typeface="Times New Roman"/>
              <a:cs typeface="Times New Roman"/>
            </a:endParaRPr>
          </a:p>
        </p:txBody>
      </p:sp>
      <p:sp>
        <p:nvSpPr>
          <p:cNvPr id="4" name="TextBox 3">
            <a:extLst>
              <a:ext uri="{FF2B5EF4-FFF2-40B4-BE49-F238E27FC236}">
                <a16:creationId xmlns:a16="http://schemas.microsoft.com/office/drawing/2014/main" id="{6633FDC1-F376-96E7-AFF3-07963648E3FB}"/>
              </a:ext>
            </a:extLst>
          </p:cNvPr>
          <p:cNvSpPr txBox="1"/>
          <p:nvPr/>
        </p:nvSpPr>
        <p:spPr>
          <a:xfrm>
            <a:off x="1680073" y="695439"/>
            <a:ext cx="44867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EXISTING METHODS</a:t>
            </a:r>
          </a:p>
        </p:txBody>
      </p:sp>
      <p:sp>
        <p:nvSpPr>
          <p:cNvPr id="5" name="TextBox 4">
            <a:extLst>
              <a:ext uri="{FF2B5EF4-FFF2-40B4-BE49-F238E27FC236}">
                <a16:creationId xmlns:a16="http://schemas.microsoft.com/office/drawing/2014/main" id="{EB03E285-46AC-265E-D580-9ADD3E6858F2}"/>
              </a:ext>
            </a:extLst>
          </p:cNvPr>
          <p:cNvSpPr txBox="1"/>
          <p:nvPr/>
        </p:nvSpPr>
        <p:spPr>
          <a:xfrm>
            <a:off x="1882048" y="1714500"/>
            <a:ext cx="93525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In Existing methods , we are using Decision Trees, Support Vector Machines, and Naïve Bayes will help classifying admitted applicant who will accepted and not accepted. Algorithms has less performance and accuracy.</a:t>
            </a:r>
            <a:endParaRPr lang="en-US"/>
          </a:p>
        </p:txBody>
      </p:sp>
      <p:pic>
        <p:nvPicPr>
          <p:cNvPr id="7" name="Audio 6">
            <a:hlinkClick r:id="" action="ppaction://media"/>
            <a:extLst>
              <a:ext uri="{FF2B5EF4-FFF2-40B4-BE49-F238E27FC236}">
                <a16:creationId xmlns:a16="http://schemas.microsoft.com/office/drawing/2014/main" id="{6FA589EF-DFD6-4C65-BF99-BBA385CDCC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19636776"/>
      </p:ext>
    </p:extLst>
  </p:cSld>
  <p:clrMapOvr>
    <a:masterClrMapping/>
  </p:clrMapOvr>
  <mc:AlternateContent xmlns:mc="http://schemas.openxmlformats.org/markup-compatibility/2006">
    <mc:Choice xmlns:p14="http://schemas.microsoft.com/office/powerpoint/2010/main" Requires="p14">
      <p:transition spd="slow" p14:dur="2000" advTm="23912"/>
    </mc:Choice>
    <mc:Fallback>
      <p:transition spd="slow" advTm="2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F49EA-0F20-1FDE-1BE7-6A2B185682DE}"/>
              </a:ext>
            </a:extLst>
          </p:cNvPr>
          <p:cNvSpPr txBox="1"/>
          <p:nvPr/>
        </p:nvSpPr>
        <p:spPr>
          <a:xfrm>
            <a:off x="1725976" y="789541"/>
            <a:ext cx="50008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SYSTEM REQUIREMENTS</a:t>
            </a:r>
          </a:p>
        </p:txBody>
      </p:sp>
      <p:sp>
        <p:nvSpPr>
          <p:cNvPr id="3" name="TextBox 2">
            <a:extLst>
              <a:ext uri="{FF2B5EF4-FFF2-40B4-BE49-F238E27FC236}">
                <a16:creationId xmlns:a16="http://schemas.microsoft.com/office/drawing/2014/main" id="{7BBBAC51-444C-ECE9-685E-FC1DE9A3BDBB}"/>
              </a:ext>
            </a:extLst>
          </p:cNvPr>
          <p:cNvSpPr txBox="1"/>
          <p:nvPr/>
        </p:nvSpPr>
        <p:spPr>
          <a:xfrm>
            <a:off x="2145994" y="1675481"/>
            <a:ext cx="8930202"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ea typeface="+mn-lt"/>
                <a:cs typeface="+mn-lt"/>
              </a:rPr>
              <a:t>HARDWARE REQUIREMENTS</a:t>
            </a:r>
            <a:endParaRPr lang="en-US" sz="2400" b="1" dirty="0">
              <a:latin typeface="Times New Roman"/>
            </a:endParaRPr>
          </a:p>
          <a:p>
            <a:endParaRPr lang="en-US" sz="2400" b="1" dirty="0">
              <a:ea typeface="+mn-lt"/>
              <a:cs typeface="+mn-lt"/>
            </a:endParaRPr>
          </a:p>
          <a:p>
            <a:pPr algn="just"/>
            <a:r>
              <a:rPr lang="en-US" dirty="0">
                <a:latin typeface="Times New Roman"/>
                <a:ea typeface="+mn-lt"/>
                <a:cs typeface="+mn-lt"/>
              </a:rPr>
              <a:t>The selection of hardware is very important in the existence and proper working of any software. In the selection of hardware, the size and the capacity requirements are also important.</a:t>
            </a:r>
            <a:endParaRPr lang="en-US">
              <a:latin typeface="Times New Roman"/>
              <a:cs typeface="Times New Roman"/>
            </a:endParaRPr>
          </a:p>
        </p:txBody>
      </p:sp>
      <p:graphicFrame>
        <p:nvGraphicFramePr>
          <p:cNvPr id="4" name="Table 4">
            <a:extLst>
              <a:ext uri="{FF2B5EF4-FFF2-40B4-BE49-F238E27FC236}">
                <a16:creationId xmlns:a16="http://schemas.microsoft.com/office/drawing/2014/main" id="{796FAF42-2D51-1FB9-F0ED-9577EFF67A84}"/>
              </a:ext>
            </a:extLst>
          </p:cNvPr>
          <p:cNvGraphicFramePr>
            <a:graphicFrameLocks noGrp="1"/>
          </p:cNvGraphicFramePr>
          <p:nvPr>
            <p:extLst>
              <p:ext uri="{D42A27DB-BD31-4B8C-83A1-F6EECF244321}">
                <p14:modId xmlns:p14="http://schemas.microsoft.com/office/powerpoint/2010/main" val="1841274018"/>
              </p:ext>
            </p:extLst>
          </p:nvPr>
        </p:nvGraphicFramePr>
        <p:xfrm>
          <a:off x="2305463" y="3706111"/>
          <a:ext cx="8168640" cy="158496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708994846"/>
                    </a:ext>
                  </a:extLst>
                </a:gridCol>
                <a:gridCol w="4084320">
                  <a:extLst>
                    <a:ext uri="{9D8B030D-6E8A-4147-A177-3AD203B41FA5}">
                      <a16:colId xmlns:a16="http://schemas.microsoft.com/office/drawing/2014/main" val="3154452990"/>
                    </a:ext>
                  </a:extLst>
                </a:gridCol>
              </a:tblGrid>
              <a:tr h="367228">
                <a:tc>
                  <a:txBody>
                    <a:bodyPr/>
                    <a:lstStyle/>
                    <a:p>
                      <a:pPr lvl="0">
                        <a:buNone/>
                      </a:pPr>
                      <a:r>
                        <a:rPr lang="en-US" sz="2000" b="1" i="0" u="none" strike="noStrike" noProof="0" dirty="0">
                          <a:latin typeface="Times New Roman"/>
                        </a:rPr>
                        <a:t>NAME</a:t>
                      </a:r>
                    </a:p>
                  </a:txBody>
                  <a:tcPr/>
                </a:tc>
                <a:tc>
                  <a:txBody>
                    <a:bodyPr/>
                    <a:lstStyle/>
                    <a:p>
                      <a:r>
                        <a:rPr lang="en-US" sz="2000" dirty="0">
                          <a:latin typeface="Times New Roman"/>
                        </a:rPr>
                        <a:t>REQUIREMENT</a:t>
                      </a:r>
                    </a:p>
                  </a:txBody>
                  <a:tcPr/>
                </a:tc>
                <a:extLst>
                  <a:ext uri="{0D108BD9-81ED-4DB2-BD59-A6C34878D82A}">
                    <a16:rowId xmlns:a16="http://schemas.microsoft.com/office/drawing/2014/main" val="3673838195"/>
                  </a:ext>
                </a:extLst>
              </a:tr>
              <a:tr h="370840">
                <a:tc>
                  <a:txBody>
                    <a:bodyPr/>
                    <a:lstStyle/>
                    <a:p>
                      <a:r>
                        <a:rPr lang="en-US" sz="2000" dirty="0">
                          <a:latin typeface="Times New Roman"/>
                        </a:rPr>
                        <a:t>Processor</a:t>
                      </a:r>
                    </a:p>
                  </a:txBody>
                  <a:tcPr/>
                </a:tc>
                <a:tc>
                  <a:txBody>
                    <a:bodyPr/>
                    <a:lstStyle/>
                    <a:p>
                      <a:pPr lvl="0">
                        <a:buNone/>
                      </a:pPr>
                      <a:r>
                        <a:rPr lang="en-US" sz="2000" b="0" i="0" u="none" strike="noStrike" noProof="0" dirty="0">
                          <a:latin typeface="Times New Roman"/>
                        </a:rPr>
                        <a:t>Greater or equal to i5</a:t>
                      </a:r>
                      <a:endParaRPr lang="en-US" sz="2000" dirty="0">
                        <a:latin typeface="Times New Roman"/>
                      </a:endParaRPr>
                    </a:p>
                  </a:txBody>
                  <a:tcPr/>
                </a:tc>
                <a:extLst>
                  <a:ext uri="{0D108BD9-81ED-4DB2-BD59-A6C34878D82A}">
                    <a16:rowId xmlns:a16="http://schemas.microsoft.com/office/drawing/2014/main" val="3757460855"/>
                  </a:ext>
                </a:extLst>
              </a:tr>
              <a:tr h="370840">
                <a:tc>
                  <a:txBody>
                    <a:bodyPr/>
                    <a:lstStyle/>
                    <a:p>
                      <a:r>
                        <a:rPr lang="en-US" sz="2000" dirty="0">
                          <a:latin typeface="Times New Roman"/>
                        </a:rPr>
                        <a:t>Hard disk</a:t>
                      </a:r>
                    </a:p>
                  </a:txBody>
                  <a:tcPr/>
                </a:tc>
                <a:tc>
                  <a:txBody>
                    <a:bodyPr/>
                    <a:lstStyle/>
                    <a:p>
                      <a:r>
                        <a:rPr lang="en-US" sz="2000" dirty="0">
                          <a:latin typeface="Times New Roman"/>
                        </a:rPr>
                        <a:t>8GB or above</a:t>
                      </a:r>
                    </a:p>
                  </a:txBody>
                  <a:tcPr/>
                </a:tc>
                <a:extLst>
                  <a:ext uri="{0D108BD9-81ED-4DB2-BD59-A6C34878D82A}">
                    <a16:rowId xmlns:a16="http://schemas.microsoft.com/office/drawing/2014/main" val="798016497"/>
                  </a:ext>
                </a:extLst>
              </a:tr>
              <a:tr h="370840">
                <a:tc>
                  <a:txBody>
                    <a:bodyPr/>
                    <a:lstStyle/>
                    <a:p>
                      <a:r>
                        <a:rPr lang="en-US" sz="2000" dirty="0">
                          <a:latin typeface="Times New Roman"/>
                        </a:rPr>
                        <a:t>RAM</a:t>
                      </a:r>
                    </a:p>
                  </a:txBody>
                  <a:tcPr/>
                </a:tc>
                <a:tc>
                  <a:txBody>
                    <a:bodyPr/>
                    <a:lstStyle/>
                    <a:p>
                      <a:r>
                        <a:rPr lang="en-US" sz="2000" dirty="0">
                          <a:latin typeface="Times New Roman"/>
                        </a:rPr>
                        <a:t>4GB</a:t>
                      </a:r>
                    </a:p>
                  </a:txBody>
                  <a:tcPr/>
                </a:tc>
                <a:extLst>
                  <a:ext uri="{0D108BD9-81ED-4DB2-BD59-A6C34878D82A}">
                    <a16:rowId xmlns:a16="http://schemas.microsoft.com/office/drawing/2014/main" val="1460184949"/>
                  </a:ext>
                </a:extLst>
              </a:tr>
            </a:tbl>
          </a:graphicData>
        </a:graphic>
      </p:graphicFrame>
      <p:pic>
        <p:nvPicPr>
          <p:cNvPr id="6" name="Audio 5">
            <a:hlinkClick r:id="" action="ppaction://media"/>
            <a:extLst>
              <a:ext uri="{FF2B5EF4-FFF2-40B4-BE49-F238E27FC236}">
                <a16:creationId xmlns:a16="http://schemas.microsoft.com/office/drawing/2014/main" id="{E48CF6C4-162E-4E59-A616-4BB47272FD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0616748"/>
      </p:ext>
    </p:extLst>
  </p:cSld>
  <p:clrMapOvr>
    <a:masterClrMapping/>
  </p:clrMapOvr>
  <mc:AlternateContent xmlns:mc="http://schemas.openxmlformats.org/markup-compatibility/2006">
    <mc:Choice xmlns:p14="http://schemas.microsoft.com/office/powerpoint/2010/main" Requires="p14">
      <p:transition spd="slow" p14:dur="2000" advTm="16914"/>
    </mc:Choice>
    <mc:Fallback>
      <p:transition spd="slow" advTm="16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E9901-F569-0C71-6A90-6DAFF5745B11}"/>
              </a:ext>
            </a:extLst>
          </p:cNvPr>
          <p:cNvSpPr txBox="1"/>
          <p:nvPr/>
        </p:nvSpPr>
        <p:spPr>
          <a:xfrm>
            <a:off x="1895820" y="778066"/>
            <a:ext cx="52854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SOFTWARE REQUIREMENTS</a:t>
            </a:r>
          </a:p>
        </p:txBody>
      </p:sp>
      <p:sp>
        <p:nvSpPr>
          <p:cNvPr id="3" name="TextBox 2">
            <a:extLst>
              <a:ext uri="{FF2B5EF4-FFF2-40B4-BE49-F238E27FC236}">
                <a16:creationId xmlns:a16="http://schemas.microsoft.com/office/drawing/2014/main" id="{40232FCD-7B0E-4E70-66A6-445F05810834}"/>
              </a:ext>
            </a:extLst>
          </p:cNvPr>
          <p:cNvSpPr txBox="1"/>
          <p:nvPr/>
        </p:nvSpPr>
        <p:spPr>
          <a:xfrm>
            <a:off x="2042711" y="1859096"/>
            <a:ext cx="88200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One of the most difficult tasks is that the selection of the software, once system requirement is known that is determining whether a particular software project fits the requirements.</a:t>
            </a:r>
            <a:endParaRPr lang="en-US" sz="2400">
              <a:latin typeface="Times New Roman"/>
              <a:cs typeface="Times New Roman"/>
            </a:endParaRPr>
          </a:p>
        </p:txBody>
      </p:sp>
      <p:graphicFrame>
        <p:nvGraphicFramePr>
          <p:cNvPr id="4" name="Table 4">
            <a:extLst>
              <a:ext uri="{FF2B5EF4-FFF2-40B4-BE49-F238E27FC236}">
                <a16:creationId xmlns:a16="http://schemas.microsoft.com/office/drawing/2014/main" id="{B4F09553-93A3-DABA-AF64-5024EF590183}"/>
              </a:ext>
            </a:extLst>
          </p:cNvPr>
          <p:cNvGraphicFramePr>
            <a:graphicFrameLocks noGrp="1"/>
          </p:cNvGraphicFramePr>
          <p:nvPr>
            <p:extLst>
              <p:ext uri="{D42A27DB-BD31-4B8C-83A1-F6EECF244321}">
                <p14:modId xmlns:p14="http://schemas.microsoft.com/office/powerpoint/2010/main" val="3925907342"/>
              </p:ext>
            </p:extLst>
          </p:nvPr>
        </p:nvGraphicFramePr>
        <p:xfrm>
          <a:off x="2267638" y="3699831"/>
          <a:ext cx="8099782" cy="1584960"/>
        </p:xfrm>
        <a:graphic>
          <a:graphicData uri="http://schemas.openxmlformats.org/drawingml/2006/table">
            <a:tbl>
              <a:tblPr firstRow="1" bandRow="1">
                <a:tableStyleId>{5C22544A-7EE6-4342-B048-85BDC9FD1C3A}</a:tableStyleId>
              </a:tblPr>
              <a:tblGrid>
                <a:gridCol w="4049891">
                  <a:extLst>
                    <a:ext uri="{9D8B030D-6E8A-4147-A177-3AD203B41FA5}">
                      <a16:colId xmlns:a16="http://schemas.microsoft.com/office/drawing/2014/main" val="3895051998"/>
                    </a:ext>
                  </a:extLst>
                </a:gridCol>
                <a:gridCol w="4049891">
                  <a:extLst>
                    <a:ext uri="{9D8B030D-6E8A-4147-A177-3AD203B41FA5}">
                      <a16:colId xmlns:a16="http://schemas.microsoft.com/office/drawing/2014/main" val="70442743"/>
                    </a:ext>
                  </a:extLst>
                </a:gridCol>
              </a:tblGrid>
              <a:tr h="370840">
                <a:tc>
                  <a:txBody>
                    <a:bodyPr/>
                    <a:lstStyle/>
                    <a:p>
                      <a:r>
                        <a:rPr lang="en-US" sz="2000" dirty="0">
                          <a:latin typeface="Times New Roman"/>
                        </a:rPr>
                        <a:t>NAME</a:t>
                      </a:r>
                    </a:p>
                  </a:txBody>
                  <a:tcPr/>
                </a:tc>
                <a:tc>
                  <a:txBody>
                    <a:bodyPr/>
                    <a:lstStyle/>
                    <a:p>
                      <a:r>
                        <a:rPr lang="en-US" sz="2000" dirty="0">
                          <a:latin typeface="Times New Roman"/>
                        </a:rPr>
                        <a:t>REQUIREMENT</a:t>
                      </a:r>
                    </a:p>
                  </a:txBody>
                  <a:tcPr/>
                </a:tc>
                <a:extLst>
                  <a:ext uri="{0D108BD9-81ED-4DB2-BD59-A6C34878D82A}">
                    <a16:rowId xmlns:a16="http://schemas.microsoft.com/office/drawing/2014/main" val="1378132121"/>
                  </a:ext>
                </a:extLst>
              </a:tr>
              <a:tr h="370840">
                <a:tc>
                  <a:txBody>
                    <a:bodyPr/>
                    <a:lstStyle/>
                    <a:p>
                      <a:pPr lvl="0">
                        <a:buNone/>
                      </a:pPr>
                      <a:r>
                        <a:rPr lang="en-US" sz="2000" b="0" i="0" u="none" strike="noStrike" noProof="0" dirty="0">
                          <a:latin typeface="Times New Roman"/>
                        </a:rPr>
                        <a:t>Operating system </a:t>
                      </a:r>
                    </a:p>
                  </a:txBody>
                  <a:tcPr/>
                </a:tc>
                <a:tc>
                  <a:txBody>
                    <a:bodyPr/>
                    <a:lstStyle/>
                    <a:p>
                      <a:pPr lvl="0">
                        <a:buNone/>
                      </a:pPr>
                      <a:r>
                        <a:rPr lang="en-US" sz="2000" b="0" i="0" u="none" strike="noStrike" noProof="0" dirty="0">
                          <a:latin typeface="Times New Roman"/>
                        </a:rPr>
                        <a:t>Windows 10</a:t>
                      </a:r>
                      <a:endParaRPr lang="en-US" sz="2000" dirty="0">
                        <a:latin typeface="Times New Roman"/>
                      </a:endParaRPr>
                    </a:p>
                  </a:txBody>
                  <a:tcPr/>
                </a:tc>
                <a:extLst>
                  <a:ext uri="{0D108BD9-81ED-4DB2-BD59-A6C34878D82A}">
                    <a16:rowId xmlns:a16="http://schemas.microsoft.com/office/drawing/2014/main" val="1135233944"/>
                  </a:ext>
                </a:extLst>
              </a:tr>
              <a:tr h="370840">
                <a:tc>
                  <a:txBody>
                    <a:bodyPr/>
                    <a:lstStyle/>
                    <a:p>
                      <a:r>
                        <a:rPr lang="en-US" sz="2000" dirty="0">
                          <a:latin typeface="Times New Roman"/>
                        </a:rPr>
                        <a:t>Coding Language</a:t>
                      </a:r>
                    </a:p>
                  </a:txBody>
                  <a:tcPr/>
                </a:tc>
                <a:tc>
                  <a:txBody>
                    <a:bodyPr/>
                    <a:lstStyle/>
                    <a:p>
                      <a:pPr lvl="0">
                        <a:buNone/>
                      </a:pPr>
                      <a:r>
                        <a:rPr lang="en-US" sz="2000" b="0" i="0" u="none" strike="noStrike" noProof="0" dirty="0">
                          <a:latin typeface="Times New Roman"/>
                        </a:rPr>
                        <a:t>Python</a:t>
                      </a:r>
                      <a:endParaRPr lang="en-US" sz="2000" dirty="0">
                        <a:latin typeface="Times New Roman"/>
                      </a:endParaRPr>
                    </a:p>
                  </a:txBody>
                  <a:tcPr/>
                </a:tc>
                <a:extLst>
                  <a:ext uri="{0D108BD9-81ED-4DB2-BD59-A6C34878D82A}">
                    <a16:rowId xmlns:a16="http://schemas.microsoft.com/office/drawing/2014/main" val="3443642651"/>
                  </a:ext>
                </a:extLst>
              </a:tr>
              <a:tr h="370840">
                <a:tc>
                  <a:txBody>
                    <a:bodyPr/>
                    <a:lstStyle/>
                    <a:p>
                      <a:r>
                        <a:rPr lang="en-US" sz="2000" dirty="0">
                          <a:latin typeface="Times New Roman"/>
                        </a:rPr>
                        <a:t>Front End</a:t>
                      </a:r>
                    </a:p>
                  </a:txBody>
                  <a:tcPr/>
                </a:tc>
                <a:tc>
                  <a:txBody>
                    <a:bodyPr/>
                    <a:lstStyle/>
                    <a:p>
                      <a:pPr lvl="0">
                        <a:buNone/>
                      </a:pPr>
                      <a:r>
                        <a:rPr lang="en-US" sz="2000" b="0" i="0" u="none" strike="noStrike" noProof="0" dirty="0">
                          <a:latin typeface="Times New Roman"/>
                        </a:rPr>
                        <a:t>Python 3.7</a:t>
                      </a:r>
                      <a:endParaRPr lang="en-US" sz="2000" dirty="0">
                        <a:latin typeface="Times New Roman"/>
                      </a:endParaRPr>
                    </a:p>
                  </a:txBody>
                  <a:tcPr/>
                </a:tc>
                <a:extLst>
                  <a:ext uri="{0D108BD9-81ED-4DB2-BD59-A6C34878D82A}">
                    <a16:rowId xmlns:a16="http://schemas.microsoft.com/office/drawing/2014/main" val="1391085686"/>
                  </a:ext>
                </a:extLst>
              </a:tr>
            </a:tbl>
          </a:graphicData>
        </a:graphic>
      </p:graphicFrame>
      <p:pic>
        <p:nvPicPr>
          <p:cNvPr id="6" name="Audio 5">
            <a:hlinkClick r:id="" action="ppaction://media"/>
            <a:extLst>
              <a:ext uri="{FF2B5EF4-FFF2-40B4-BE49-F238E27FC236}">
                <a16:creationId xmlns:a16="http://schemas.microsoft.com/office/drawing/2014/main" id="{B6FDC7FC-B99E-4F5D-9F4E-3F5C0BAEC8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9851689"/>
      </p:ext>
    </p:extLst>
  </p:cSld>
  <p:clrMapOvr>
    <a:masterClrMapping/>
  </p:clrMapOvr>
  <mc:AlternateContent xmlns:mc="http://schemas.openxmlformats.org/markup-compatibility/2006">
    <mc:Choice xmlns:p14="http://schemas.microsoft.com/office/powerpoint/2010/main" Requires="p14">
      <p:transition spd="slow" p14:dur="2000" advTm="9535"/>
    </mc:Choice>
    <mc:Fallback>
      <p:transition spd="slow" advTm="9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25BF3-6C80-6698-4CBF-4E054163D9EA}"/>
              </a:ext>
            </a:extLst>
          </p:cNvPr>
          <p:cNvSpPr txBox="1"/>
          <p:nvPr/>
        </p:nvSpPr>
        <p:spPr>
          <a:xfrm>
            <a:off x="1824668" y="2067958"/>
            <a:ext cx="947186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t>
            </a:r>
            <a:r>
              <a:rPr lang="en-US" sz="2400" b="1" dirty="0">
                <a:latin typeface="Times New Roman"/>
                <a:ea typeface="+mn-lt"/>
                <a:cs typeface="+mn-lt"/>
              </a:rPr>
              <a:t>Data collection and Preparation: </a:t>
            </a:r>
            <a:r>
              <a:rPr lang="en-US" sz="2400" dirty="0">
                <a:latin typeface="Times New Roman"/>
                <a:ea typeface="+mn-lt"/>
                <a:cs typeface="+mn-lt"/>
              </a:rPr>
              <a:t>Collect the data from Kaggle, load the data set and normalize the data</a:t>
            </a:r>
            <a:endParaRPr lang="en-US" sz="2400">
              <a:latin typeface="Times New Roman"/>
              <a:cs typeface="Times New Roman"/>
            </a:endParaRPr>
          </a:p>
          <a:p>
            <a:r>
              <a:rPr lang="en-US" sz="2400" dirty="0">
                <a:latin typeface="Times New Roman"/>
                <a:ea typeface="+mn-lt"/>
                <a:cs typeface="+mn-lt"/>
              </a:rPr>
              <a:t>•</a:t>
            </a:r>
            <a:r>
              <a:rPr lang="en-US" sz="2400" b="1" dirty="0">
                <a:latin typeface="Times New Roman"/>
                <a:ea typeface="+mn-lt"/>
                <a:cs typeface="+mn-lt"/>
              </a:rPr>
              <a:t>Data Split: </a:t>
            </a:r>
            <a:r>
              <a:rPr lang="en-US" sz="2400" dirty="0">
                <a:latin typeface="Times New Roman"/>
                <a:ea typeface="+mn-lt"/>
                <a:cs typeface="+mn-lt"/>
              </a:rPr>
              <a:t>Split the data in train and test in the ratio 7:3</a:t>
            </a:r>
            <a:endParaRPr lang="en-US" sz="2400">
              <a:latin typeface="Times New Roman"/>
              <a:cs typeface="Times New Roman"/>
            </a:endParaRPr>
          </a:p>
          <a:p>
            <a:r>
              <a:rPr lang="en-US" sz="2400" dirty="0">
                <a:latin typeface="Times New Roman"/>
                <a:ea typeface="+mn-lt"/>
                <a:cs typeface="+mn-lt"/>
              </a:rPr>
              <a:t>•</a:t>
            </a:r>
            <a:r>
              <a:rPr lang="en-US" sz="2400" b="1" dirty="0">
                <a:latin typeface="Times New Roman"/>
                <a:ea typeface="+mn-lt"/>
                <a:cs typeface="+mn-lt"/>
              </a:rPr>
              <a:t>Model: </a:t>
            </a:r>
            <a:r>
              <a:rPr lang="en-US" sz="2400" dirty="0">
                <a:latin typeface="Times New Roman"/>
                <a:ea typeface="+mn-lt"/>
                <a:cs typeface="+mn-lt"/>
              </a:rPr>
              <a:t>Random Forest, Support Vector Machine, Decision Tree python in-built functions,  Train the model with training data.</a:t>
            </a:r>
            <a:endParaRPr lang="en-US" sz="2400">
              <a:latin typeface="Times New Roman"/>
              <a:cs typeface="Times New Roman"/>
            </a:endParaRPr>
          </a:p>
          <a:p>
            <a:r>
              <a:rPr lang="en-US" sz="2400" dirty="0">
                <a:latin typeface="Times New Roman"/>
                <a:ea typeface="+mn-lt"/>
                <a:cs typeface="+mn-lt"/>
              </a:rPr>
              <a:t>•</a:t>
            </a:r>
            <a:r>
              <a:rPr lang="en-US" sz="2400" b="1" dirty="0">
                <a:latin typeface="Times New Roman"/>
                <a:ea typeface="+mn-lt"/>
                <a:cs typeface="+mn-lt"/>
              </a:rPr>
              <a:t>Evaluation: </a:t>
            </a:r>
            <a:r>
              <a:rPr lang="en-US" sz="2400" dirty="0">
                <a:latin typeface="Times New Roman"/>
                <a:ea typeface="+mn-lt"/>
                <a:cs typeface="+mn-lt"/>
              </a:rPr>
              <a:t>Test the model with testing data.</a:t>
            </a:r>
            <a:endParaRPr lang="en-US" sz="2400">
              <a:latin typeface="Times New Roman"/>
              <a:cs typeface="Times New Roman"/>
            </a:endParaRPr>
          </a:p>
          <a:p>
            <a:r>
              <a:rPr lang="en-US" sz="2400" dirty="0">
                <a:latin typeface="Times New Roman"/>
                <a:ea typeface="+mn-lt"/>
                <a:cs typeface="+mn-lt"/>
              </a:rPr>
              <a:t>Predict on classes using trained model.</a:t>
            </a:r>
            <a:endParaRPr lang="en-US" sz="2400">
              <a:latin typeface="Times New Roman"/>
              <a:cs typeface="Times New Roman"/>
            </a:endParaRPr>
          </a:p>
        </p:txBody>
      </p:sp>
      <p:sp>
        <p:nvSpPr>
          <p:cNvPr id="4" name="TextBox 3">
            <a:extLst>
              <a:ext uri="{FF2B5EF4-FFF2-40B4-BE49-F238E27FC236}">
                <a16:creationId xmlns:a16="http://schemas.microsoft.com/office/drawing/2014/main" id="{98833461-46B7-02CE-93BF-8DB6B14653DB}"/>
              </a:ext>
            </a:extLst>
          </p:cNvPr>
          <p:cNvSpPr txBox="1"/>
          <p:nvPr/>
        </p:nvSpPr>
        <p:spPr>
          <a:xfrm>
            <a:off x="1822374" y="805608"/>
            <a:ext cx="68369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PROJECT DEVELOPMENT MODULES</a:t>
            </a:r>
          </a:p>
        </p:txBody>
      </p:sp>
      <p:pic>
        <p:nvPicPr>
          <p:cNvPr id="2" name="Audio 1">
            <a:hlinkClick r:id="" action="ppaction://media"/>
            <a:extLst>
              <a:ext uri="{FF2B5EF4-FFF2-40B4-BE49-F238E27FC236}">
                <a16:creationId xmlns:a16="http://schemas.microsoft.com/office/drawing/2014/main" id="{29481F36-DC25-4A58-854C-A7A08D2382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5658544"/>
      </p:ext>
    </p:extLst>
  </p:cSld>
  <p:clrMapOvr>
    <a:masterClrMapping/>
  </p:clrMapOvr>
  <mc:AlternateContent xmlns:mc="http://schemas.openxmlformats.org/markup-compatibility/2006">
    <mc:Choice xmlns:p14="http://schemas.microsoft.com/office/powerpoint/2010/main" Requires="p14">
      <p:transition spd="slow" p14:dur="2000" advTm="33351"/>
    </mc:Choice>
    <mc:Fallback>
      <p:transition spd="slow" advTm="3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9B683-0654-47FC-BE4C-C0D7F3EC2E9A}"/>
              </a:ext>
            </a:extLst>
          </p:cNvPr>
          <p:cNvSpPr txBox="1"/>
          <p:nvPr/>
        </p:nvSpPr>
        <p:spPr>
          <a:xfrm>
            <a:off x="1817783" y="670192"/>
            <a:ext cx="31738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cs typeface="Times New Roman"/>
              </a:rPr>
              <a:t>DATASET</a:t>
            </a:r>
          </a:p>
        </p:txBody>
      </p:sp>
      <p:sp>
        <p:nvSpPr>
          <p:cNvPr id="3" name="TextBox 2">
            <a:extLst>
              <a:ext uri="{FF2B5EF4-FFF2-40B4-BE49-F238E27FC236}">
                <a16:creationId xmlns:a16="http://schemas.microsoft.com/office/drawing/2014/main" id="{8144663B-F5D6-0ED9-D037-33C7382C4F6A}"/>
              </a:ext>
            </a:extLst>
          </p:cNvPr>
          <p:cNvSpPr txBox="1"/>
          <p:nvPr/>
        </p:nvSpPr>
        <p:spPr>
          <a:xfrm>
            <a:off x="2019759" y="1778765"/>
            <a:ext cx="901282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ea typeface="+mn-lt"/>
                <a:cs typeface="+mn-lt"/>
              </a:rPr>
              <a:t>•The dataset is collected from the website called Kaggle.com.</a:t>
            </a:r>
            <a:endParaRPr lang="en-US" sz="2400">
              <a:latin typeface="Times New Roman"/>
              <a:cs typeface="Times New Roman"/>
            </a:endParaRPr>
          </a:p>
          <a:p>
            <a:pPr algn="just"/>
            <a:r>
              <a:rPr lang="en-US" sz="2400" dirty="0">
                <a:latin typeface="Times New Roman"/>
                <a:ea typeface="+mn-lt"/>
                <a:cs typeface="+mn-lt"/>
              </a:rPr>
              <a:t>•The dataset contains the students information, academic performance. In this project we are having two datasets namely: </a:t>
            </a:r>
            <a:endParaRPr lang="en-US" sz="2400">
              <a:latin typeface="Times New Roman"/>
              <a:cs typeface="Times New Roman"/>
            </a:endParaRPr>
          </a:p>
          <a:p>
            <a:pPr algn="just"/>
            <a:r>
              <a:rPr lang="en-US" sz="2400" dirty="0">
                <a:latin typeface="Times New Roman"/>
                <a:ea typeface="+mn-lt"/>
                <a:cs typeface="+mn-lt"/>
              </a:rPr>
              <a:t>•Test dataset and the train dataset, in which the dataset has the following data collection.</a:t>
            </a:r>
            <a:endParaRPr lang="en-US" sz="2400">
              <a:latin typeface="Times New Roman"/>
              <a:cs typeface="Times New Roman"/>
            </a:endParaRPr>
          </a:p>
          <a:p>
            <a:pPr algn="just"/>
            <a:r>
              <a:rPr lang="en-US" sz="2400" dirty="0">
                <a:latin typeface="Times New Roman"/>
                <a:ea typeface="+mn-lt"/>
                <a:cs typeface="+mn-lt"/>
              </a:rPr>
              <a:t> 1.Test dataset- It has the collection of 70% data values.</a:t>
            </a:r>
            <a:endParaRPr lang="en-US" sz="2400">
              <a:latin typeface="Times New Roman"/>
              <a:cs typeface="Times New Roman"/>
            </a:endParaRPr>
          </a:p>
          <a:p>
            <a:pPr algn="just"/>
            <a:r>
              <a:rPr lang="en-US" sz="2400" dirty="0">
                <a:latin typeface="Times New Roman"/>
                <a:ea typeface="+mn-lt"/>
                <a:cs typeface="+mn-lt"/>
              </a:rPr>
              <a:t> 2.Train dataset- It has the collection of  30% data values.</a:t>
            </a:r>
            <a:endParaRPr lang="en-US" sz="2400">
              <a:latin typeface="Times New Roman"/>
              <a:cs typeface="Times New Roman"/>
            </a:endParaRPr>
          </a:p>
          <a:p>
            <a:pPr algn="l"/>
            <a:endParaRPr lang="en-US" sz="2400" dirty="0">
              <a:latin typeface="Times New Roman"/>
              <a:cs typeface="Times New Roman"/>
            </a:endParaRPr>
          </a:p>
        </p:txBody>
      </p:sp>
      <p:pic>
        <p:nvPicPr>
          <p:cNvPr id="4" name="Audio 3">
            <a:hlinkClick r:id="" action="ppaction://media"/>
            <a:extLst>
              <a:ext uri="{FF2B5EF4-FFF2-40B4-BE49-F238E27FC236}">
                <a16:creationId xmlns:a16="http://schemas.microsoft.com/office/drawing/2014/main" id="{72761312-55D1-4018-A850-9DAFEBDDC4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7174099"/>
      </p:ext>
    </p:extLst>
  </p:cSld>
  <p:clrMapOvr>
    <a:masterClrMapping/>
  </p:clrMapOvr>
  <mc:AlternateContent xmlns:mc="http://schemas.openxmlformats.org/markup-compatibility/2006">
    <mc:Choice xmlns:p14="http://schemas.microsoft.com/office/powerpoint/2010/main" Requires="p14">
      <p:transition spd="slow" p14:dur="2000" advTm="27465"/>
    </mc:Choice>
    <mc:Fallback>
      <p:transition spd="slow" advTm="27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office theme</Template>
  <TotalTime>106</TotalTime>
  <Words>1744</Words>
  <Application>Microsoft Office PowerPoint</Application>
  <PresentationFormat>Widescreen</PresentationFormat>
  <Paragraphs>111</Paragraphs>
  <Slides>31</Slides>
  <Notes>0</Notes>
  <HiddenSlides>0</HiddenSlides>
  <MMClips>31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Century Gothic</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Vamshi Krishna</dc:creator>
  <cp:lastModifiedBy>Vamshi Krishna</cp:lastModifiedBy>
  <cp:revision>585</cp:revision>
  <dcterms:created xsi:type="dcterms:W3CDTF">2022-12-03T17:35:46Z</dcterms:created>
  <dcterms:modified xsi:type="dcterms:W3CDTF">2022-12-04T16:11:45Z</dcterms:modified>
</cp:coreProperties>
</file>